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87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21" autoAdjust="0"/>
  </p:normalViewPr>
  <p:slideViewPr>
    <p:cSldViewPr snapToGrid="0" snapToObjects="1">
      <p:cViewPr varScale="1">
        <p:scale>
          <a:sx n="100" d="100"/>
          <a:sy n="100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44B96-B6C9-DB40-9383-94BAEE411C2F}" type="datetimeFigureOut">
              <a:rPr lang="it-IT" smtClean="0"/>
              <a:t>12/12/17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B189D-D920-F54C-9AD0-84280B6FFED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42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8360CE-F745-F943-AD99-F3091757EA65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041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1E7-E4E3-F14B-9ACF-DAE9653E5C4D}" type="datetimeFigureOut">
              <a:rPr lang="it-IT" smtClean="0"/>
              <a:t>12/12/17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738E-658C-C848-9478-1795D96E6B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69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1E7-E4E3-F14B-9ACF-DAE9653E5C4D}" type="datetimeFigureOut">
              <a:rPr lang="it-IT" smtClean="0"/>
              <a:t>12/12/17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738E-658C-C848-9478-1795D96E6B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59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1E7-E4E3-F14B-9ACF-DAE9653E5C4D}" type="datetimeFigureOut">
              <a:rPr lang="it-IT" smtClean="0"/>
              <a:t>12/12/17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738E-658C-C848-9478-1795D96E6B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66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1E7-E4E3-F14B-9ACF-DAE9653E5C4D}" type="datetimeFigureOut">
              <a:rPr lang="it-IT" smtClean="0"/>
              <a:t>12/12/17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738E-658C-C848-9478-1795D96E6B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00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1E7-E4E3-F14B-9ACF-DAE9653E5C4D}" type="datetimeFigureOut">
              <a:rPr lang="it-IT" smtClean="0"/>
              <a:t>12/12/17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738E-658C-C848-9478-1795D96E6B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5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1E7-E4E3-F14B-9ACF-DAE9653E5C4D}" type="datetimeFigureOut">
              <a:rPr lang="it-IT" smtClean="0"/>
              <a:t>12/12/17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738E-658C-C848-9478-1795D96E6B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09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1E7-E4E3-F14B-9ACF-DAE9653E5C4D}" type="datetimeFigureOut">
              <a:rPr lang="it-IT" smtClean="0"/>
              <a:t>12/12/17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738E-658C-C848-9478-1795D96E6B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31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1E7-E4E3-F14B-9ACF-DAE9653E5C4D}" type="datetimeFigureOut">
              <a:rPr lang="it-IT" smtClean="0"/>
              <a:t>12/12/17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738E-658C-C848-9478-1795D96E6B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78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1E7-E4E3-F14B-9ACF-DAE9653E5C4D}" type="datetimeFigureOut">
              <a:rPr lang="it-IT" smtClean="0"/>
              <a:t>12/12/17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738E-658C-C848-9478-1795D96E6B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01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1E7-E4E3-F14B-9ACF-DAE9653E5C4D}" type="datetimeFigureOut">
              <a:rPr lang="it-IT" smtClean="0"/>
              <a:t>12/12/17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738E-658C-C848-9478-1795D96E6B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41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1E7-E4E3-F14B-9ACF-DAE9653E5C4D}" type="datetimeFigureOut">
              <a:rPr lang="it-IT" smtClean="0"/>
              <a:t>12/12/17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738E-658C-C848-9478-1795D96E6B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CF1E7-E4E3-F14B-9ACF-DAE9653E5C4D}" type="datetimeFigureOut">
              <a:rPr lang="it-IT" smtClean="0"/>
              <a:t>12/12/17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6738E-658C-C848-9478-1795D96E6B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67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9"/>
          <p:cNvSpPr txBox="1">
            <a:spLocks noChangeArrowheads="1"/>
          </p:cNvSpPr>
          <p:nvPr/>
        </p:nvSpPr>
        <p:spPr bwMode="auto">
          <a:xfrm>
            <a:off x="392989" y="1401416"/>
            <a:ext cx="8471611" cy="452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1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)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supernovae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and CSM: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Ia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-CSM or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Sne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smtClean="0">
                <a:solidFill>
                  <a:srgbClr val="000090"/>
                </a:solidFill>
                <a:latin typeface="Times New Roman" charset="0"/>
              </a:rPr>
              <a:t>IIn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?</a:t>
            </a:r>
            <a:endParaRPr lang="it-IT" b="1" dirty="0">
              <a:solidFill>
                <a:srgbClr val="000090"/>
              </a:solidFill>
              <a:latin typeface="Times New Roman" charset="0"/>
            </a:endParaRPr>
          </a:p>
          <a:p>
            <a:pPr eaLnBrk="0" hangingPunct="0">
              <a:defRPr/>
            </a:pPr>
            <a:endParaRPr lang="it-IT" sz="1800" b="1" dirty="0" smtClean="0">
              <a:solidFill>
                <a:srgbClr val="000090"/>
              </a:solidFill>
              <a:latin typeface="Times New Roman" charset="0"/>
            </a:endParaRPr>
          </a:p>
          <a:p>
            <a:pPr eaLnBrk="0" hangingPunct="0">
              <a:defRPr/>
            </a:pP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2</a:t>
            </a:r>
            <a:r>
              <a:rPr lang="it-IT" sz="1800" b="1" dirty="0" smtClean="0">
                <a:solidFill>
                  <a:srgbClr val="000090"/>
                </a:solidFill>
                <a:latin typeface="Times New Roman" charset="0"/>
              </a:rPr>
              <a:t>) </a:t>
            </a:r>
            <a:r>
              <a:rPr lang="it-IT" sz="1800" b="1" dirty="0" err="1" smtClean="0">
                <a:solidFill>
                  <a:srgbClr val="000090"/>
                </a:solidFill>
                <a:latin typeface="Times New Roman" charset="0"/>
              </a:rPr>
              <a:t>Very</a:t>
            </a:r>
            <a:r>
              <a:rPr lang="it-IT" sz="1800" b="1" dirty="0" smtClean="0">
                <a:solidFill>
                  <a:srgbClr val="000090"/>
                </a:solidFill>
                <a:latin typeface="Times New Roman" charset="0"/>
              </a:rPr>
              <a:t> massive </a:t>
            </a:r>
            <a:r>
              <a:rPr lang="it-IT" sz="1800" b="1" dirty="0" err="1" smtClean="0">
                <a:solidFill>
                  <a:srgbClr val="000090"/>
                </a:solidFill>
                <a:latin typeface="Times New Roman" charset="0"/>
              </a:rPr>
              <a:t>stars</a:t>
            </a:r>
            <a:r>
              <a:rPr lang="it-IT" sz="1800" b="1" dirty="0" smtClean="0">
                <a:solidFill>
                  <a:srgbClr val="000090"/>
                </a:solidFill>
                <a:latin typeface="Times New Roman" charset="0"/>
              </a:rPr>
              <a:t>: </a:t>
            </a:r>
            <a:r>
              <a:rPr lang="it-IT" sz="1800" b="1" dirty="0" err="1" smtClean="0">
                <a:solidFill>
                  <a:srgbClr val="000090"/>
                </a:solidFill>
                <a:latin typeface="Times New Roman" charset="0"/>
              </a:rPr>
              <a:t>pair-instability</a:t>
            </a:r>
            <a:r>
              <a:rPr lang="it-IT" sz="1800" b="1" dirty="0" smtClean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sz="1800" b="1" dirty="0" err="1" smtClean="0">
                <a:solidFill>
                  <a:srgbClr val="000090"/>
                </a:solidFill>
                <a:latin typeface="Times New Roman" charset="0"/>
              </a:rPr>
              <a:t>supernovae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or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very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 massive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collapse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?</a:t>
            </a:r>
            <a:endParaRPr lang="it-IT" sz="1800" b="1" dirty="0" smtClean="0">
              <a:solidFill>
                <a:srgbClr val="000090"/>
              </a:solidFill>
              <a:latin typeface="Times New Roman" charset="0"/>
            </a:endParaRPr>
          </a:p>
          <a:p>
            <a:pPr eaLnBrk="0" hangingPunct="0">
              <a:defRPr/>
            </a:pPr>
            <a:endParaRPr lang="it-IT" b="1" dirty="0" smtClean="0">
              <a:solidFill>
                <a:srgbClr val="000090"/>
              </a:solidFill>
              <a:latin typeface="Times New Roman" charset="0"/>
            </a:endParaRPr>
          </a:p>
          <a:p>
            <a:pPr eaLnBrk="0" hangingPunct="0">
              <a:defRPr/>
            </a:pP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3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) massive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collapse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: neutrino-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driven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 or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magnetar-driven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?  Light curve: 56Ni or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magnetar-powered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?</a:t>
            </a:r>
          </a:p>
          <a:p>
            <a:pPr eaLnBrk="0" hangingPunct="0">
              <a:defRPr/>
            </a:pPr>
            <a:endParaRPr lang="it-IT" b="1" dirty="0" smtClean="0">
              <a:solidFill>
                <a:srgbClr val="000090"/>
              </a:solidFill>
              <a:latin typeface="Times New Roman" charset="0"/>
            </a:endParaRPr>
          </a:p>
          <a:p>
            <a:pPr eaLnBrk="0" hangingPunct="0">
              <a:defRPr/>
            </a:pP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4)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broad-lined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supernovae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and super-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luminous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supernovae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: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different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engine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or just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different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ejecta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mass?</a:t>
            </a:r>
          </a:p>
          <a:p>
            <a:pPr eaLnBrk="0" hangingPunct="0">
              <a:defRPr/>
            </a:pPr>
            <a:endParaRPr lang="it-IT" b="1" dirty="0">
              <a:solidFill>
                <a:srgbClr val="000090"/>
              </a:solidFill>
              <a:latin typeface="Times New Roman" charset="0"/>
            </a:endParaRPr>
          </a:p>
          <a:p>
            <a:pPr eaLnBrk="0" hangingPunct="0">
              <a:defRPr/>
            </a:pP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5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)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Stripped-envelope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supernovae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: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binary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 massive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systems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 or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chemically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homogeneous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evolution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?</a:t>
            </a:r>
          </a:p>
          <a:p>
            <a:pPr eaLnBrk="0" hangingPunct="0">
              <a:defRPr/>
            </a:pPr>
            <a:endParaRPr lang="it-IT" b="1" dirty="0" smtClean="0">
              <a:solidFill>
                <a:srgbClr val="000090"/>
              </a:solidFill>
              <a:latin typeface="Times New Roman" charset="0"/>
            </a:endParaRPr>
          </a:p>
          <a:p>
            <a:pPr eaLnBrk="0" hangingPunct="0">
              <a:defRPr/>
            </a:pP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6) long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GRBs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: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magnetar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or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black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hole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engine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?</a:t>
            </a:r>
          </a:p>
          <a:p>
            <a:pPr eaLnBrk="0" hangingPunct="0">
              <a:defRPr/>
            </a:pPr>
            <a:endParaRPr lang="it-IT" sz="1800" b="1" dirty="0">
              <a:solidFill>
                <a:srgbClr val="000090"/>
              </a:solidFill>
              <a:latin typeface="Times New Roman" charset="0"/>
            </a:endParaRPr>
          </a:p>
          <a:p>
            <a:pPr eaLnBrk="0" hangingPunct="0">
              <a:defRPr/>
            </a:pP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7) are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relativistic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jets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ubiquitous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? 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dirty="0" err="1">
                <a:solidFill>
                  <a:srgbClr val="000090"/>
                </a:solidFill>
                <a:latin typeface="Times New Roman" charset="0"/>
              </a:rPr>
              <a:t>I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s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 a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unifying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 scenario for long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GRBs</a:t>
            </a:r>
            <a:r>
              <a:rPr lang="it-IT" b="1" dirty="0">
                <a:solidFill>
                  <a:srgbClr val="000090"/>
                </a:solidFill>
                <a:latin typeface="Times New Roman" charset="0"/>
              </a:rPr>
              <a:t> </a:t>
            </a:r>
            <a:r>
              <a:rPr lang="it-IT" b="1" dirty="0" err="1" smtClean="0">
                <a:solidFill>
                  <a:srgbClr val="000090"/>
                </a:solidFill>
                <a:latin typeface="Times New Roman" charset="0"/>
              </a:rPr>
              <a:t>possible</a:t>
            </a:r>
            <a:r>
              <a:rPr lang="it-IT" b="1" dirty="0" smtClean="0">
                <a:solidFill>
                  <a:srgbClr val="000090"/>
                </a:solidFill>
                <a:latin typeface="Times New Roman" charset="0"/>
              </a:rPr>
              <a:t>?</a:t>
            </a:r>
            <a:endParaRPr lang="it-IT" sz="1800" b="1" dirty="0">
              <a:solidFill>
                <a:srgbClr val="000090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6540" y="87671"/>
            <a:ext cx="472416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it-IT" sz="4400" b="1" i="1" dirty="0" smtClean="0">
                <a:solidFill>
                  <a:srgbClr val="0000CC"/>
                </a:solidFill>
                <a:cs typeface="+mn-cs"/>
              </a:rPr>
              <a:t> </a:t>
            </a:r>
            <a:r>
              <a:rPr lang="it-IT" sz="3200" b="1" i="1" dirty="0" smtClean="0">
                <a:solidFill>
                  <a:srgbClr val="0000CC"/>
                </a:solidFill>
                <a:cs typeface="+mn-cs"/>
              </a:rPr>
              <a:t>Core-</a:t>
            </a:r>
            <a:r>
              <a:rPr lang="it-IT" sz="3200" b="1" i="1" dirty="0" err="1" smtClean="0">
                <a:solidFill>
                  <a:srgbClr val="0000CC"/>
                </a:solidFill>
                <a:cs typeface="+mn-cs"/>
              </a:rPr>
              <a:t>Collapse</a:t>
            </a:r>
            <a:r>
              <a:rPr lang="it-IT" sz="3200" b="1" i="1" dirty="0" smtClean="0">
                <a:solidFill>
                  <a:srgbClr val="0000CC"/>
                </a:solidFill>
                <a:cs typeface="+mn-cs"/>
              </a:rPr>
              <a:t> </a:t>
            </a:r>
            <a:r>
              <a:rPr lang="it-IT" sz="3200" b="1" i="1" dirty="0" err="1" smtClean="0">
                <a:solidFill>
                  <a:srgbClr val="0000CC"/>
                </a:solidFill>
                <a:cs typeface="+mn-cs"/>
              </a:rPr>
              <a:t>Supernovae</a:t>
            </a:r>
            <a:endParaRPr lang="it-IT" sz="3200" b="1" i="1" dirty="0" smtClean="0">
              <a:solidFill>
                <a:srgbClr val="0000CC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21408</TotalTime>
  <Words>118</Words>
  <Application>Microsoft Macintosh PowerPoint</Application>
  <PresentationFormat>Presentazione su schermo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>inaf-oats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elena pian</dc:creator>
  <cp:lastModifiedBy>elena pian</cp:lastModifiedBy>
  <cp:revision>397</cp:revision>
  <dcterms:created xsi:type="dcterms:W3CDTF">2015-02-05T16:58:12Z</dcterms:created>
  <dcterms:modified xsi:type="dcterms:W3CDTF">2017-12-12T17:34:37Z</dcterms:modified>
</cp:coreProperties>
</file>