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387" r:id="rId2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1E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721" autoAdjust="0"/>
  </p:normalViewPr>
  <p:slideViewPr>
    <p:cSldViewPr snapToGrid="0" snapToObjects="1">
      <p:cViewPr varScale="1">
        <p:scale>
          <a:sx n="100" d="100"/>
          <a:sy n="100" d="100"/>
        </p:scale>
        <p:origin x="-9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944B96-B6C9-DB40-9383-94BAEE411C2F}" type="datetimeFigureOut">
              <a:rPr lang="it-IT" smtClean="0"/>
              <a:t>12/12/17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Fare clic per modificare gli stili del testo dello schema</a:t>
            </a:r>
          </a:p>
          <a:p>
            <a:pPr lvl="1"/>
            <a:r>
              <a:rPr lang="en-GB" smtClean="0"/>
              <a:t>Secondo livello</a:t>
            </a:r>
          </a:p>
          <a:p>
            <a:pPr lvl="2"/>
            <a:r>
              <a:rPr lang="en-GB" smtClean="0"/>
              <a:t>Terzo livello</a:t>
            </a:r>
          </a:p>
          <a:p>
            <a:pPr lvl="3"/>
            <a:r>
              <a:rPr lang="en-GB" smtClean="0"/>
              <a:t>Quarto livello</a:t>
            </a:r>
          </a:p>
          <a:p>
            <a:pPr lvl="4"/>
            <a:r>
              <a:rPr lang="en-GB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2B189D-D920-F54C-9AD0-84280B6FFED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5425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58360CE-F745-F943-AD99-F3091757EA65}" type="slidenum">
              <a:rPr lang="en-GB"/>
              <a:pPr>
                <a:defRPr/>
              </a:pPr>
              <a:t>1</a:t>
            </a:fld>
            <a:endParaRPr lang="en-GB"/>
          </a:p>
        </p:txBody>
      </p:sp>
      <p:sp>
        <p:nvSpPr>
          <p:cNvPr id="104141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414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CF1E7-E4E3-F14B-9ACF-DAE9653E5C4D}" type="datetimeFigureOut">
              <a:rPr lang="it-IT" smtClean="0"/>
              <a:t>12/12/17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6738E-658C-C848-9478-1795D96E6BE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1690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Fare clic per modificare gli stili del testo dello schema</a:t>
            </a:r>
          </a:p>
          <a:p>
            <a:pPr lvl="1"/>
            <a:r>
              <a:rPr lang="en-GB" smtClean="0"/>
              <a:t>Secondo livello</a:t>
            </a:r>
          </a:p>
          <a:p>
            <a:pPr lvl="2"/>
            <a:r>
              <a:rPr lang="en-GB" smtClean="0"/>
              <a:t>Terzo livello</a:t>
            </a:r>
          </a:p>
          <a:p>
            <a:pPr lvl="3"/>
            <a:r>
              <a:rPr lang="en-GB" smtClean="0"/>
              <a:t>Quarto livello</a:t>
            </a:r>
          </a:p>
          <a:p>
            <a:pPr lvl="4"/>
            <a:r>
              <a:rPr lang="en-GB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CF1E7-E4E3-F14B-9ACF-DAE9653E5C4D}" type="datetimeFigureOut">
              <a:rPr lang="it-IT" smtClean="0"/>
              <a:t>12/12/17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6738E-658C-C848-9478-1795D96E6BE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2592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Fare clic per modificare gli stili del testo dello schema</a:t>
            </a:r>
          </a:p>
          <a:p>
            <a:pPr lvl="1"/>
            <a:r>
              <a:rPr lang="en-GB" smtClean="0"/>
              <a:t>Secondo livello</a:t>
            </a:r>
          </a:p>
          <a:p>
            <a:pPr lvl="2"/>
            <a:r>
              <a:rPr lang="en-GB" smtClean="0"/>
              <a:t>Terzo livello</a:t>
            </a:r>
          </a:p>
          <a:p>
            <a:pPr lvl="3"/>
            <a:r>
              <a:rPr lang="en-GB" smtClean="0"/>
              <a:t>Quarto livello</a:t>
            </a:r>
          </a:p>
          <a:p>
            <a:pPr lvl="4"/>
            <a:r>
              <a:rPr lang="en-GB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CF1E7-E4E3-F14B-9ACF-DAE9653E5C4D}" type="datetimeFigureOut">
              <a:rPr lang="it-IT" smtClean="0"/>
              <a:t>12/12/17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6738E-658C-C848-9478-1795D96E6BE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1664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Fare clic per modificare gli stili del testo dello schema</a:t>
            </a:r>
          </a:p>
          <a:p>
            <a:pPr lvl="1"/>
            <a:r>
              <a:rPr lang="en-GB" smtClean="0"/>
              <a:t>Secondo livello</a:t>
            </a:r>
          </a:p>
          <a:p>
            <a:pPr lvl="2"/>
            <a:r>
              <a:rPr lang="en-GB" smtClean="0"/>
              <a:t>Terzo livello</a:t>
            </a:r>
          </a:p>
          <a:p>
            <a:pPr lvl="3"/>
            <a:r>
              <a:rPr lang="en-GB" smtClean="0"/>
              <a:t>Quarto livello</a:t>
            </a:r>
          </a:p>
          <a:p>
            <a:pPr lvl="4"/>
            <a:r>
              <a:rPr lang="en-GB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CF1E7-E4E3-F14B-9ACF-DAE9653E5C4D}" type="datetimeFigureOut">
              <a:rPr lang="it-IT" smtClean="0"/>
              <a:t>12/12/17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6738E-658C-C848-9478-1795D96E6BE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9008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CF1E7-E4E3-F14B-9ACF-DAE9653E5C4D}" type="datetimeFigureOut">
              <a:rPr lang="it-IT" smtClean="0"/>
              <a:t>12/12/17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6738E-658C-C848-9478-1795D96E6BE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052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Fare clic per modificare gli stili del testo dello schema</a:t>
            </a:r>
          </a:p>
          <a:p>
            <a:pPr lvl="1"/>
            <a:r>
              <a:rPr lang="en-GB" smtClean="0"/>
              <a:t>Secondo livello</a:t>
            </a:r>
          </a:p>
          <a:p>
            <a:pPr lvl="2"/>
            <a:r>
              <a:rPr lang="en-GB" smtClean="0"/>
              <a:t>Terzo livello</a:t>
            </a:r>
          </a:p>
          <a:p>
            <a:pPr lvl="3"/>
            <a:r>
              <a:rPr lang="en-GB" smtClean="0"/>
              <a:t>Quarto livello</a:t>
            </a:r>
          </a:p>
          <a:p>
            <a:pPr lvl="4"/>
            <a:r>
              <a:rPr lang="en-GB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Fare clic per modificare gli stili del testo dello schema</a:t>
            </a:r>
          </a:p>
          <a:p>
            <a:pPr lvl="1"/>
            <a:r>
              <a:rPr lang="en-GB" smtClean="0"/>
              <a:t>Secondo livello</a:t>
            </a:r>
          </a:p>
          <a:p>
            <a:pPr lvl="2"/>
            <a:r>
              <a:rPr lang="en-GB" smtClean="0"/>
              <a:t>Terzo livello</a:t>
            </a:r>
          </a:p>
          <a:p>
            <a:pPr lvl="3"/>
            <a:r>
              <a:rPr lang="en-GB" smtClean="0"/>
              <a:t>Quarto livello</a:t>
            </a:r>
          </a:p>
          <a:p>
            <a:pPr lvl="4"/>
            <a:r>
              <a:rPr lang="en-GB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CF1E7-E4E3-F14B-9ACF-DAE9653E5C4D}" type="datetimeFigureOut">
              <a:rPr lang="it-IT" smtClean="0"/>
              <a:t>12/12/17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6738E-658C-C848-9478-1795D96E6BE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3099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Fare clic per modificare gli stili del testo dello schema</a:t>
            </a:r>
          </a:p>
          <a:p>
            <a:pPr lvl="1"/>
            <a:r>
              <a:rPr lang="en-GB" smtClean="0"/>
              <a:t>Secondo livello</a:t>
            </a:r>
          </a:p>
          <a:p>
            <a:pPr lvl="2"/>
            <a:r>
              <a:rPr lang="en-GB" smtClean="0"/>
              <a:t>Terzo livello</a:t>
            </a:r>
          </a:p>
          <a:p>
            <a:pPr lvl="3"/>
            <a:r>
              <a:rPr lang="en-GB" smtClean="0"/>
              <a:t>Quarto livello</a:t>
            </a:r>
          </a:p>
          <a:p>
            <a:pPr lvl="4"/>
            <a:r>
              <a:rPr lang="en-GB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Fare clic per modificare gli stili del testo dello schema</a:t>
            </a:r>
          </a:p>
          <a:p>
            <a:pPr lvl="1"/>
            <a:r>
              <a:rPr lang="en-GB" smtClean="0"/>
              <a:t>Secondo livello</a:t>
            </a:r>
          </a:p>
          <a:p>
            <a:pPr lvl="2"/>
            <a:r>
              <a:rPr lang="en-GB" smtClean="0"/>
              <a:t>Terzo livello</a:t>
            </a:r>
          </a:p>
          <a:p>
            <a:pPr lvl="3"/>
            <a:r>
              <a:rPr lang="en-GB" smtClean="0"/>
              <a:t>Quarto livello</a:t>
            </a:r>
          </a:p>
          <a:p>
            <a:pPr lvl="4"/>
            <a:r>
              <a:rPr lang="en-GB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CF1E7-E4E3-F14B-9ACF-DAE9653E5C4D}" type="datetimeFigureOut">
              <a:rPr lang="it-IT" smtClean="0"/>
              <a:t>12/12/17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6738E-658C-C848-9478-1795D96E6BE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4318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CF1E7-E4E3-F14B-9ACF-DAE9653E5C4D}" type="datetimeFigureOut">
              <a:rPr lang="it-IT" smtClean="0"/>
              <a:t>12/12/17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6738E-658C-C848-9478-1795D96E6BE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5789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CF1E7-E4E3-F14B-9ACF-DAE9653E5C4D}" type="datetimeFigureOut">
              <a:rPr lang="it-IT" smtClean="0"/>
              <a:t>12/12/17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6738E-658C-C848-9478-1795D96E6BE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4014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Fare clic per modificare gli stili del testo dello schema</a:t>
            </a:r>
          </a:p>
          <a:p>
            <a:pPr lvl="1"/>
            <a:r>
              <a:rPr lang="en-GB" smtClean="0"/>
              <a:t>Secondo livello</a:t>
            </a:r>
          </a:p>
          <a:p>
            <a:pPr lvl="2"/>
            <a:r>
              <a:rPr lang="en-GB" smtClean="0"/>
              <a:t>Terzo livello</a:t>
            </a:r>
          </a:p>
          <a:p>
            <a:pPr lvl="3"/>
            <a:r>
              <a:rPr lang="en-GB" smtClean="0"/>
              <a:t>Quarto livello</a:t>
            </a:r>
          </a:p>
          <a:p>
            <a:pPr lvl="4"/>
            <a:r>
              <a:rPr lang="en-GB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CF1E7-E4E3-F14B-9ACF-DAE9653E5C4D}" type="datetimeFigureOut">
              <a:rPr lang="it-IT" smtClean="0"/>
              <a:t>12/12/17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6738E-658C-C848-9478-1795D96E6BE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6418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CF1E7-E4E3-F14B-9ACF-DAE9653E5C4D}" type="datetimeFigureOut">
              <a:rPr lang="it-IT" smtClean="0"/>
              <a:t>12/12/17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6738E-658C-C848-9478-1795D96E6BE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62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Fare clic per modificare gli stili del testo dello schema</a:t>
            </a:r>
          </a:p>
          <a:p>
            <a:pPr lvl="1"/>
            <a:r>
              <a:rPr lang="en-GB" smtClean="0"/>
              <a:t>Secondo livello</a:t>
            </a:r>
          </a:p>
          <a:p>
            <a:pPr lvl="2"/>
            <a:r>
              <a:rPr lang="en-GB" smtClean="0"/>
              <a:t>Terzo livello</a:t>
            </a:r>
          </a:p>
          <a:p>
            <a:pPr lvl="3"/>
            <a:r>
              <a:rPr lang="en-GB" smtClean="0"/>
              <a:t>Quarto livello</a:t>
            </a:r>
          </a:p>
          <a:p>
            <a:pPr lvl="4"/>
            <a:r>
              <a:rPr lang="en-GB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CF1E7-E4E3-F14B-9ACF-DAE9653E5C4D}" type="datetimeFigureOut">
              <a:rPr lang="it-IT" smtClean="0"/>
              <a:t>12/12/17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6738E-658C-C848-9478-1795D96E6BE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5674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29"/>
          <p:cNvSpPr txBox="1">
            <a:spLocks noChangeArrowheads="1"/>
          </p:cNvSpPr>
          <p:nvPr/>
        </p:nvSpPr>
        <p:spPr bwMode="auto">
          <a:xfrm>
            <a:off x="392989" y="1401416"/>
            <a:ext cx="8471611" cy="4524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it-IT" b="1" dirty="0" smtClean="0">
                <a:solidFill>
                  <a:srgbClr val="000090"/>
                </a:solidFill>
                <a:latin typeface="Times New Roman" charset="0"/>
              </a:rPr>
              <a:t>1</a:t>
            </a:r>
            <a:r>
              <a:rPr lang="it-IT" b="1" dirty="0">
                <a:solidFill>
                  <a:srgbClr val="000090"/>
                </a:solidFill>
                <a:latin typeface="Times New Roman" charset="0"/>
              </a:rPr>
              <a:t>) </a:t>
            </a:r>
            <a:r>
              <a:rPr lang="it-IT" b="1" dirty="0" err="1">
                <a:solidFill>
                  <a:srgbClr val="000090"/>
                </a:solidFill>
                <a:latin typeface="Times New Roman" charset="0"/>
              </a:rPr>
              <a:t>supernovae</a:t>
            </a:r>
            <a:r>
              <a:rPr lang="it-IT" b="1" dirty="0">
                <a:solidFill>
                  <a:srgbClr val="000090"/>
                </a:solidFill>
                <a:latin typeface="Times New Roman" charset="0"/>
              </a:rPr>
              <a:t> and CSM: </a:t>
            </a:r>
            <a:r>
              <a:rPr lang="it-IT" b="1" dirty="0" err="1">
                <a:solidFill>
                  <a:srgbClr val="000090"/>
                </a:solidFill>
                <a:latin typeface="Times New Roman" charset="0"/>
              </a:rPr>
              <a:t>Ia</a:t>
            </a:r>
            <a:r>
              <a:rPr lang="it-IT" b="1" dirty="0">
                <a:solidFill>
                  <a:srgbClr val="000090"/>
                </a:solidFill>
                <a:latin typeface="Times New Roman" charset="0"/>
              </a:rPr>
              <a:t>-CSM or </a:t>
            </a:r>
            <a:r>
              <a:rPr lang="it-IT" b="1" dirty="0" err="1">
                <a:solidFill>
                  <a:srgbClr val="000090"/>
                </a:solidFill>
                <a:latin typeface="Times New Roman" charset="0"/>
              </a:rPr>
              <a:t>Sne</a:t>
            </a:r>
            <a:r>
              <a:rPr lang="it-IT" b="1" dirty="0">
                <a:solidFill>
                  <a:srgbClr val="000090"/>
                </a:solidFill>
                <a:latin typeface="Times New Roman" charset="0"/>
              </a:rPr>
              <a:t> </a:t>
            </a:r>
            <a:r>
              <a:rPr lang="it-IT" b="1" smtClean="0">
                <a:solidFill>
                  <a:srgbClr val="000090"/>
                </a:solidFill>
                <a:latin typeface="Times New Roman" charset="0"/>
              </a:rPr>
              <a:t>IIn</a:t>
            </a:r>
            <a:r>
              <a:rPr lang="it-IT" b="1" dirty="0" smtClean="0">
                <a:solidFill>
                  <a:srgbClr val="000090"/>
                </a:solidFill>
                <a:latin typeface="Times New Roman" charset="0"/>
              </a:rPr>
              <a:t>?</a:t>
            </a:r>
            <a:endParaRPr lang="it-IT" b="1" dirty="0">
              <a:solidFill>
                <a:srgbClr val="000090"/>
              </a:solidFill>
              <a:latin typeface="Times New Roman" charset="0"/>
            </a:endParaRPr>
          </a:p>
          <a:p>
            <a:pPr eaLnBrk="0" hangingPunct="0">
              <a:defRPr/>
            </a:pPr>
            <a:endParaRPr lang="it-IT" sz="1800" b="1" dirty="0" smtClean="0">
              <a:solidFill>
                <a:srgbClr val="000090"/>
              </a:solidFill>
              <a:latin typeface="Times New Roman" charset="0"/>
            </a:endParaRPr>
          </a:p>
          <a:p>
            <a:pPr eaLnBrk="0" hangingPunct="0">
              <a:defRPr/>
            </a:pPr>
            <a:r>
              <a:rPr lang="it-IT" b="1" dirty="0">
                <a:solidFill>
                  <a:srgbClr val="000090"/>
                </a:solidFill>
                <a:latin typeface="Times New Roman" charset="0"/>
              </a:rPr>
              <a:t>2</a:t>
            </a:r>
            <a:r>
              <a:rPr lang="it-IT" sz="1800" b="1" dirty="0" smtClean="0">
                <a:solidFill>
                  <a:srgbClr val="000090"/>
                </a:solidFill>
                <a:latin typeface="Times New Roman" charset="0"/>
              </a:rPr>
              <a:t>) </a:t>
            </a:r>
            <a:r>
              <a:rPr lang="it-IT" sz="1800" b="1" dirty="0" err="1" smtClean="0">
                <a:solidFill>
                  <a:srgbClr val="000090"/>
                </a:solidFill>
                <a:latin typeface="Times New Roman" charset="0"/>
              </a:rPr>
              <a:t>Very</a:t>
            </a:r>
            <a:r>
              <a:rPr lang="it-IT" sz="1800" b="1" dirty="0" smtClean="0">
                <a:solidFill>
                  <a:srgbClr val="000090"/>
                </a:solidFill>
                <a:latin typeface="Times New Roman" charset="0"/>
              </a:rPr>
              <a:t> massive </a:t>
            </a:r>
            <a:r>
              <a:rPr lang="it-IT" sz="1800" b="1" dirty="0" err="1" smtClean="0">
                <a:solidFill>
                  <a:srgbClr val="000090"/>
                </a:solidFill>
                <a:latin typeface="Times New Roman" charset="0"/>
              </a:rPr>
              <a:t>stars</a:t>
            </a:r>
            <a:r>
              <a:rPr lang="it-IT" sz="1800" b="1" dirty="0" smtClean="0">
                <a:solidFill>
                  <a:srgbClr val="000090"/>
                </a:solidFill>
                <a:latin typeface="Times New Roman" charset="0"/>
              </a:rPr>
              <a:t>: </a:t>
            </a:r>
            <a:r>
              <a:rPr lang="it-IT" sz="1800" b="1" dirty="0" err="1" smtClean="0">
                <a:solidFill>
                  <a:srgbClr val="000090"/>
                </a:solidFill>
                <a:latin typeface="Times New Roman" charset="0"/>
              </a:rPr>
              <a:t>pair-instability</a:t>
            </a:r>
            <a:r>
              <a:rPr lang="it-IT" sz="1800" b="1" dirty="0" smtClean="0">
                <a:solidFill>
                  <a:srgbClr val="000090"/>
                </a:solidFill>
                <a:latin typeface="Times New Roman" charset="0"/>
              </a:rPr>
              <a:t> </a:t>
            </a:r>
            <a:r>
              <a:rPr lang="it-IT" sz="1800" b="1" dirty="0" err="1" smtClean="0">
                <a:solidFill>
                  <a:srgbClr val="000090"/>
                </a:solidFill>
                <a:latin typeface="Times New Roman" charset="0"/>
              </a:rPr>
              <a:t>supernovae</a:t>
            </a:r>
            <a:r>
              <a:rPr lang="it-IT" b="1" dirty="0">
                <a:solidFill>
                  <a:srgbClr val="000090"/>
                </a:solidFill>
                <a:latin typeface="Times New Roman" charset="0"/>
              </a:rPr>
              <a:t> </a:t>
            </a:r>
            <a:r>
              <a:rPr lang="it-IT" b="1" dirty="0" smtClean="0">
                <a:solidFill>
                  <a:srgbClr val="000090"/>
                </a:solidFill>
                <a:latin typeface="Times New Roman" charset="0"/>
              </a:rPr>
              <a:t>or </a:t>
            </a:r>
            <a:r>
              <a:rPr lang="it-IT" b="1" dirty="0" err="1" smtClean="0">
                <a:solidFill>
                  <a:srgbClr val="000090"/>
                </a:solidFill>
                <a:latin typeface="Times New Roman" charset="0"/>
              </a:rPr>
              <a:t>very</a:t>
            </a:r>
            <a:r>
              <a:rPr lang="it-IT" b="1" dirty="0" smtClean="0">
                <a:solidFill>
                  <a:srgbClr val="000090"/>
                </a:solidFill>
                <a:latin typeface="Times New Roman" charset="0"/>
              </a:rPr>
              <a:t> massive </a:t>
            </a:r>
            <a:r>
              <a:rPr lang="it-IT" b="1" dirty="0" err="1" smtClean="0">
                <a:solidFill>
                  <a:srgbClr val="000090"/>
                </a:solidFill>
                <a:latin typeface="Times New Roman" charset="0"/>
              </a:rPr>
              <a:t>collapse</a:t>
            </a:r>
            <a:r>
              <a:rPr lang="it-IT" b="1" dirty="0" smtClean="0">
                <a:solidFill>
                  <a:srgbClr val="000090"/>
                </a:solidFill>
                <a:latin typeface="Times New Roman" charset="0"/>
              </a:rPr>
              <a:t>?</a:t>
            </a:r>
            <a:endParaRPr lang="it-IT" sz="1800" b="1" dirty="0" smtClean="0">
              <a:solidFill>
                <a:srgbClr val="000090"/>
              </a:solidFill>
              <a:latin typeface="Times New Roman" charset="0"/>
            </a:endParaRPr>
          </a:p>
          <a:p>
            <a:pPr eaLnBrk="0" hangingPunct="0">
              <a:defRPr/>
            </a:pPr>
            <a:endParaRPr lang="it-IT" b="1" dirty="0" smtClean="0">
              <a:solidFill>
                <a:srgbClr val="000090"/>
              </a:solidFill>
              <a:latin typeface="Times New Roman" charset="0"/>
            </a:endParaRPr>
          </a:p>
          <a:p>
            <a:pPr eaLnBrk="0" hangingPunct="0">
              <a:defRPr/>
            </a:pPr>
            <a:r>
              <a:rPr lang="it-IT" b="1" dirty="0">
                <a:solidFill>
                  <a:srgbClr val="000090"/>
                </a:solidFill>
                <a:latin typeface="Times New Roman" charset="0"/>
              </a:rPr>
              <a:t>3</a:t>
            </a:r>
            <a:r>
              <a:rPr lang="it-IT" b="1" dirty="0" smtClean="0">
                <a:solidFill>
                  <a:srgbClr val="000090"/>
                </a:solidFill>
                <a:latin typeface="Times New Roman" charset="0"/>
              </a:rPr>
              <a:t>) massive </a:t>
            </a:r>
            <a:r>
              <a:rPr lang="it-IT" b="1" dirty="0" err="1" smtClean="0">
                <a:solidFill>
                  <a:srgbClr val="000090"/>
                </a:solidFill>
                <a:latin typeface="Times New Roman" charset="0"/>
              </a:rPr>
              <a:t>collapse</a:t>
            </a:r>
            <a:r>
              <a:rPr lang="it-IT" b="1" dirty="0" smtClean="0">
                <a:solidFill>
                  <a:srgbClr val="000090"/>
                </a:solidFill>
                <a:latin typeface="Times New Roman" charset="0"/>
              </a:rPr>
              <a:t>: neutrino-</a:t>
            </a:r>
            <a:r>
              <a:rPr lang="it-IT" b="1" dirty="0" err="1" smtClean="0">
                <a:solidFill>
                  <a:srgbClr val="000090"/>
                </a:solidFill>
                <a:latin typeface="Times New Roman" charset="0"/>
              </a:rPr>
              <a:t>driven</a:t>
            </a:r>
            <a:r>
              <a:rPr lang="it-IT" b="1" dirty="0" smtClean="0">
                <a:solidFill>
                  <a:srgbClr val="000090"/>
                </a:solidFill>
                <a:latin typeface="Times New Roman" charset="0"/>
              </a:rPr>
              <a:t> or </a:t>
            </a:r>
            <a:r>
              <a:rPr lang="it-IT" b="1" dirty="0" err="1" smtClean="0">
                <a:solidFill>
                  <a:srgbClr val="000090"/>
                </a:solidFill>
                <a:latin typeface="Times New Roman" charset="0"/>
              </a:rPr>
              <a:t>magnetar-driven</a:t>
            </a:r>
            <a:r>
              <a:rPr lang="it-IT" b="1" dirty="0" smtClean="0">
                <a:solidFill>
                  <a:srgbClr val="000090"/>
                </a:solidFill>
                <a:latin typeface="Times New Roman" charset="0"/>
              </a:rPr>
              <a:t>?  Light curve: 56Ni or </a:t>
            </a:r>
            <a:r>
              <a:rPr lang="it-IT" b="1" dirty="0" err="1" smtClean="0">
                <a:solidFill>
                  <a:srgbClr val="000090"/>
                </a:solidFill>
                <a:latin typeface="Times New Roman" charset="0"/>
              </a:rPr>
              <a:t>magnetar-powered</a:t>
            </a:r>
            <a:r>
              <a:rPr lang="it-IT" b="1" dirty="0" smtClean="0">
                <a:solidFill>
                  <a:srgbClr val="000090"/>
                </a:solidFill>
                <a:latin typeface="Times New Roman" charset="0"/>
              </a:rPr>
              <a:t>?</a:t>
            </a:r>
          </a:p>
          <a:p>
            <a:pPr eaLnBrk="0" hangingPunct="0">
              <a:defRPr/>
            </a:pPr>
            <a:endParaRPr lang="it-IT" b="1" dirty="0" smtClean="0">
              <a:solidFill>
                <a:srgbClr val="000090"/>
              </a:solidFill>
              <a:latin typeface="Times New Roman" charset="0"/>
            </a:endParaRPr>
          </a:p>
          <a:p>
            <a:pPr eaLnBrk="0" hangingPunct="0">
              <a:defRPr/>
            </a:pPr>
            <a:r>
              <a:rPr lang="it-IT" b="1" dirty="0" smtClean="0">
                <a:solidFill>
                  <a:srgbClr val="000090"/>
                </a:solidFill>
                <a:latin typeface="Times New Roman" charset="0"/>
              </a:rPr>
              <a:t>4) </a:t>
            </a:r>
            <a:r>
              <a:rPr lang="it-IT" b="1" dirty="0" err="1">
                <a:solidFill>
                  <a:srgbClr val="000090"/>
                </a:solidFill>
                <a:latin typeface="Times New Roman" charset="0"/>
              </a:rPr>
              <a:t>broad-lined</a:t>
            </a:r>
            <a:r>
              <a:rPr lang="it-IT" b="1" dirty="0">
                <a:solidFill>
                  <a:srgbClr val="000090"/>
                </a:solidFill>
                <a:latin typeface="Times New Roman" charset="0"/>
              </a:rPr>
              <a:t> </a:t>
            </a:r>
            <a:r>
              <a:rPr lang="it-IT" b="1" dirty="0" err="1">
                <a:solidFill>
                  <a:srgbClr val="000090"/>
                </a:solidFill>
                <a:latin typeface="Times New Roman" charset="0"/>
              </a:rPr>
              <a:t>supernovae</a:t>
            </a:r>
            <a:r>
              <a:rPr lang="it-IT" b="1" dirty="0">
                <a:solidFill>
                  <a:srgbClr val="000090"/>
                </a:solidFill>
                <a:latin typeface="Times New Roman" charset="0"/>
              </a:rPr>
              <a:t> and super-</a:t>
            </a:r>
            <a:r>
              <a:rPr lang="it-IT" b="1" dirty="0" err="1">
                <a:solidFill>
                  <a:srgbClr val="000090"/>
                </a:solidFill>
                <a:latin typeface="Times New Roman" charset="0"/>
              </a:rPr>
              <a:t>luminous</a:t>
            </a:r>
            <a:r>
              <a:rPr lang="it-IT" b="1" dirty="0">
                <a:solidFill>
                  <a:srgbClr val="000090"/>
                </a:solidFill>
                <a:latin typeface="Times New Roman" charset="0"/>
              </a:rPr>
              <a:t> </a:t>
            </a:r>
            <a:r>
              <a:rPr lang="it-IT" b="1" dirty="0" err="1">
                <a:solidFill>
                  <a:srgbClr val="000090"/>
                </a:solidFill>
                <a:latin typeface="Times New Roman" charset="0"/>
              </a:rPr>
              <a:t>supernovae</a:t>
            </a:r>
            <a:r>
              <a:rPr lang="it-IT" b="1" dirty="0">
                <a:solidFill>
                  <a:srgbClr val="000090"/>
                </a:solidFill>
                <a:latin typeface="Times New Roman" charset="0"/>
              </a:rPr>
              <a:t>: </a:t>
            </a:r>
            <a:r>
              <a:rPr lang="it-IT" b="1" dirty="0" err="1">
                <a:solidFill>
                  <a:srgbClr val="000090"/>
                </a:solidFill>
                <a:latin typeface="Times New Roman" charset="0"/>
              </a:rPr>
              <a:t>different</a:t>
            </a:r>
            <a:r>
              <a:rPr lang="it-IT" b="1" dirty="0">
                <a:solidFill>
                  <a:srgbClr val="000090"/>
                </a:solidFill>
                <a:latin typeface="Times New Roman" charset="0"/>
              </a:rPr>
              <a:t> </a:t>
            </a:r>
            <a:r>
              <a:rPr lang="it-IT" b="1" dirty="0" err="1">
                <a:solidFill>
                  <a:srgbClr val="000090"/>
                </a:solidFill>
                <a:latin typeface="Times New Roman" charset="0"/>
              </a:rPr>
              <a:t>engine</a:t>
            </a:r>
            <a:r>
              <a:rPr lang="it-IT" b="1" dirty="0">
                <a:solidFill>
                  <a:srgbClr val="000090"/>
                </a:solidFill>
                <a:latin typeface="Times New Roman" charset="0"/>
              </a:rPr>
              <a:t> or just </a:t>
            </a:r>
            <a:r>
              <a:rPr lang="it-IT" b="1" dirty="0" err="1">
                <a:solidFill>
                  <a:srgbClr val="000090"/>
                </a:solidFill>
                <a:latin typeface="Times New Roman" charset="0"/>
              </a:rPr>
              <a:t>different</a:t>
            </a:r>
            <a:r>
              <a:rPr lang="it-IT" b="1" dirty="0">
                <a:solidFill>
                  <a:srgbClr val="000090"/>
                </a:solidFill>
                <a:latin typeface="Times New Roman" charset="0"/>
              </a:rPr>
              <a:t> </a:t>
            </a:r>
            <a:r>
              <a:rPr lang="it-IT" b="1" dirty="0" err="1">
                <a:solidFill>
                  <a:srgbClr val="000090"/>
                </a:solidFill>
                <a:latin typeface="Times New Roman" charset="0"/>
              </a:rPr>
              <a:t>ejecta</a:t>
            </a:r>
            <a:r>
              <a:rPr lang="it-IT" b="1" dirty="0">
                <a:solidFill>
                  <a:srgbClr val="000090"/>
                </a:solidFill>
                <a:latin typeface="Times New Roman" charset="0"/>
              </a:rPr>
              <a:t> mass?</a:t>
            </a:r>
          </a:p>
          <a:p>
            <a:pPr eaLnBrk="0" hangingPunct="0">
              <a:defRPr/>
            </a:pPr>
            <a:endParaRPr lang="it-IT" b="1" dirty="0">
              <a:solidFill>
                <a:srgbClr val="000090"/>
              </a:solidFill>
              <a:latin typeface="Times New Roman" charset="0"/>
            </a:endParaRPr>
          </a:p>
          <a:p>
            <a:pPr eaLnBrk="0" hangingPunct="0">
              <a:defRPr/>
            </a:pPr>
            <a:r>
              <a:rPr lang="it-IT" b="1" dirty="0">
                <a:solidFill>
                  <a:srgbClr val="000090"/>
                </a:solidFill>
                <a:latin typeface="Times New Roman" charset="0"/>
              </a:rPr>
              <a:t>5</a:t>
            </a:r>
            <a:r>
              <a:rPr lang="it-IT" b="1" dirty="0" smtClean="0">
                <a:solidFill>
                  <a:srgbClr val="000090"/>
                </a:solidFill>
                <a:latin typeface="Times New Roman" charset="0"/>
              </a:rPr>
              <a:t>) </a:t>
            </a:r>
            <a:r>
              <a:rPr lang="it-IT" b="1" dirty="0" err="1" smtClean="0">
                <a:solidFill>
                  <a:srgbClr val="000090"/>
                </a:solidFill>
                <a:latin typeface="Times New Roman" charset="0"/>
              </a:rPr>
              <a:t>Stripped-envelope</a:t>
            </a:r>
            <a:r>
              <a:rPr lang="it-IT" b="1" dirty="0" smtClean="0">
                <a:solidFill>
                  <a:srgbClr val="000090"/>
                </a:solidFill>
                <a:latin typeface="Times New Roman" charset="0"/>
              </a:rPr>
              <a:t> </a:t>
            </a:r>
            <a:r>
              <a:rPr lang="it-IT" b="1" dirty="0" err="1" smtClean="0">
                <a:solidFill>
                  <a:srgbClr val="000090"/>
                </a:solidFill>
                <a:latin typeface="Times New Roman" charset="0"/>
              </a:rPr>
              <a:t>supernovae</a:t>
            </a:r>
            <a:r>
              <a:rPr lang="it-IT" b="1" dirty="0" smtClean="0">
                <a:solidFill>
                  <a:srgbClr val="000090"/>
                </a:solidFill>
                <a:latin typeface="Times New Roman" charset="0"/>
              </a:rPr>
              <a:t>: </a:t>
            </a:r>
            <a:r>
              <a:rPr lang="it-IT" b="1" dirty="0" err="1" smtClean="0">
                <a:solidFill>
                  <a:srgbClr val="000090"/>
                </a:solidFill>
                <a:latin typeface="Times New Roman" charset="0"/>
              </a:rPr>
              <a:t>binary</a:t>
            </a:r>
            <a:r>
              <a:rPr lang="it-IT" b="1" dirty="0" smtClean="0">
                <a:solidFill>
                  <a:srgbClr val="000090"/>
                </a:solidFill>
                <a:latin typeface="Times New Roman" charset="0"/>
              </a:rPr>
              <a:t> massive </a:t>
            </a:r>
            <a:r>
              <a:rPr lang="it-IT" b="1" dirty="0" err="1" smtClean="0">
                <a:solidFill>
                  <a:srgbClr val="000090"/>
                </a:solidFill>
                <a:latin typeface="Times New Roman" charset="0"/>
              </a:rPr>
              <a:t>systems</a:t>
            </a:r>
            <a:r>
              <a:rPr lang="it-IT" b="1" dirty="0" smtClean="0">
                <a:solidFill>
                  <a:srgbClr val="000090"/>
                </a:solidFill>
                <a:latin typeface="Times New Roman" charset="0"/>
              </a:rPr>
              <a:t> or </a:t>
            </a:r>
            <a:r>
              <a:rPr lang="it-IT" b="1" dirty="0" err="1" smtClean="0">
                <a:solidFill>
                  <a:srgbClr val="000090"/>
                </a:solidFill>
                <a:latin typeface="Times New Roman" charset="0"/>
              </a:rPr>
              <a:t>chemically</a:t>
            </a:r>
            <a:r>
              <a:rPr lang="it-IT" b="1" dirty="0" smtClean="0">
                <a:solidFill>
                  <a:srgbClr val="000090"/>
                </a:solidFill>
                <a:latin typeface="Times New Roman" charset="0"/>
              </a:rPr>
              <a:t> </a:t>
            </a:r>
            <a:r>
              <a:rPr lang="it-IT" b="1" dirty="0" err="1" smtClean="0">
                <a:solidFill>
                  <a:srgbClr val="000090"/>
                </a:solidFill>
                <a:latin typeface="Times New Roman" charset="0"/>
              </a:rPr>
              <a:t>homogeneous</a:t>
            </a:r>
            <a:r>
              <a:rPr lang="it-IT" b="1" dirty="0" smtClean="0">
                <a:solidFill>
                  <a:srgbClr val="000090"/>
                </a:solidFill>
                <a:latin typeface="Times New Roman" charset="0"/>
              </a:rPr>
              <a:t> </a:t>
            </a:r>
            <a:r>
              <a:rPr lang="it-IT" b="1" dirty="0" err="1" smtClean="0">
                <a:solidFill>
                  <a:srgbClr val="000090"/>
                </a:solidFill>
                <a:latin typeface="Times New Roman" charset="0"/>
              </a:rPr>
              <a:t>evolution</a:t>
            </a:r>
            <a:r>
              <a:rPr lang="it-IT" b="1" dirty="0" smtClean="0">
                <a:solidFill>
                  <a:srgbClr val="000090"/>
                </a:solidFill>
                <a:latin typeface="Times New Roman" charset="0"/>
              </a:rPr>
              <a:t>?</a:t>
            </a:r>
          </a:p>
          <a:p>
            <a:pPr eaLnBrk="0" hangingPunct="0">
              <a:defRPr/>
            </a:pPr>
            <a:endParaRPr lang="it-IT" b="1" dirty="0" smtClean="0">
              <a:solidFill>
                <a:srgbClr val="000090"/>
              </a:solidFill>
              <a:latin typeface="Times New Roman" charset="0"/>
            </a:endParaRPr>
          </a:p>
          <a:p>
            <a:pPr eaLnBrk="0" hangingPunct="0">
              <a:defRPr/>
            </a:pPr>
            <a:r>
              <a:rPr lang="it-IT" b="1" dirty="0">
                <a:solidFill>
                  <a:srgbClr val="000090"/>
                </a:solidFill>
                <a:latin typeface="Times New Roman" charset="0"/>
              </a:rPr>
              <a:t>6) long </a:t>
            </a:r>
            <a:r>
              <a:rPr lang="it-IT" b="1" dirty="0" err="1">
                <a:solidFill>
                  <a:srgbClr val="000090"/>
                </a:solidFill>
                <a:latin typeface="Times New Roman" charset="0"/>
              </a:rPr>
              <a:t>GRBs</a:t>
            </a:r>
            <a:r>
              <a:rPr lang="it-IT" b="1" dirty="0">
                <a:solidFill>
                  <a:srgbClr val="000090"/>
                </a:solidFill>
                <a:latin typeface="Times New Roman" charset="0"/>
              </a:rPr>
              <a:t>: </a:t>
            </a:r>
            <a:r>
              <a:rPr lang="it-IT" b="1" dirty="0" err="1">
                <a:solidFill>
                  <a:srgbClr val="000090"/>
                </a:solidFill>
                <a:latin typeface="Times New Roman" charset="0"/>
              </a:rPr>
              <a:t>magnetar</a:t>
            </a:r>
            <a:r>
              <a:rPr lang="it-IT" b="1" dirty="0">
                <a:solidFill>
                  <a:srgbClr val="000090"/>
                </a:solidFill>
                <a:latin typeface="Times New Roman" charset="0"/>
              </a:rPr>
              <a:t> or </a:t>
            </a:r>
            <a:r>
              <a:rPr lang="it-IT" b="1" dirty="0" err="1">
                <a:solidFill>
                  <a:srgbClr val="000090"/>
                </a:solidFill>
                <a:latin typeface="Times New Roman" charset="0"/>
              </a:rPr>
              <a:t>black</a:t>
            </a:r>
            <a:r>
              <a:rPr lang="it-IT" b="1" dirty="0">
                <a:solidFill>
                  <a:srgbClr val="000090"/>
                </a:solidFill>
                <a:latin typeface="Times New Roman" charset="0"/>
              </a:rPr>
              <a:t> </a:t>
            </a:r>
            <a:r>
              <a:rPr lang="it-IT" b="1" dirty="0" err="1">
                <a:solidFill>
                  <a:srgbClr val="000090"/>
                </a:solidFill>
                <a:latin typeface="Times New Roman" charset="0"/>
              </a:rPr>
              <a:t>hole</a:t>
            </a:r>
            <a:r>
              <a:rPr lang="it-IT" b="1" dirty="0">
                <a:solidFill>
                  <a:srgbClr val="000090"/>
                </a:solidFill>
                <a:latin typeface="Times New Roman" charset="0"/>
              </a:rPr>
              <a:t> </a:t>
            </a:r>
            <a:r>
              <a:rPr lang="it-IT" b="1" dirty="0" err="1">
                <a:solidFill>
                  <a:srgbClr val="000090"/>
                </a:solidFill>
                <a:latin typeface="Times New Roman" charset="0"/>
              </a:rPr>
              <a:t>engine</a:t>
            </a:r>
            <a:r>
              <a:rPr lang="it-IT" b="1" dirty="0">
                <a:solidFill>
                  <a:srgbClr val="000090"/>
                </a:solidFill>
                <a:latin typeface="Times New Roman" charset="0"/>
              </a:rPr>
              <a:t>?</a:t>
            </a:r>
          </a:p>
          <a:p>
            <a:pPr eaLnBrk="0" hangingPunct="0">
              <a:defRPr/>
            </a:pPr>
            <a:endParaRPr lang="it-IT" sz="1800" b="1" dirty="0">
              <a:solidFill>
                <a:srgbClr val="000090"/>
              </a:solidFill>
              <a:latin typeface="Times New Roman" charset="0"/>
            </a:endParaRPr>
          </a:p>
          <a:p>
            <a:pPr eaLnBrk="0" hangingPunct="0">
              <a:defRPr/>
            </a:pPr>
            <a:r>
              <a:rPr lang="it-IT" b="1" dirty="0" smtClean="0">
                <a:solidFill>
                  <a:srgbClr val="000090"/>
                </a:solidFill>
                <a:latin typeface="Times New Roman" charset="0"/>
              </a:rPr>
              <a:t>7) are </a:t>
            </a:r>
            <a:r>
              <a:rPr lang="it-IT" b="1" dirty="0" err="1" smtClean="0">
                <a:solidFill>
                  <a:srgbClr val="000090"/>
                </a:solidFill>
                <a:latin typeface="Times New Roman" charset="0"/>
              </a:rPr>
              <a:t>relativistic</a:t>
            </a:r>
            <a:r>
              <a:rPr lang="it-IT" b="1" dirty="0" smtClean="0">
                <a:solidFill>
                  <a:srgbClr val="000090"/>
                </a:solidFill>
                <a:latin typeface="Times New Roman" charset="0"/>
              </a:rPr>
              <a:t> </a:t>
            </a:r>
            <a:r>
              <a:rPr lang="it-IT" b="1" dirty="0" err="1" smtClean="0">
                <a:solidFill>
                  <a:srgbClr val="000090"/>
                </a:solidFill>
                <a:latin typeface="Times New Roman" charset="0"/>
              </a:rPr>
              <a:t>jets</a:t>
            </a:r>
            <a:r>
              <a:rPr lang="it-IT" b="1" dirty="0" smtClean="0">
                <a:solidFill>
                  <a:srgbClr val="000090"/>
                </a:solidFill>
                <a:latin typeface="Times New Roman" charset="0"/>
              </a:rPr>
              <a:t> </a:t>
            </a:r>
            <a:r>
              <a:rPr lang="it-IT" b="1" dirty="0" err="1" smtClean="0">
                <a:solidFill>
                  <a:srgbClr val="000090"/>
                </a:solidFill>
                <a:latin typeface="Times New Roman" charset="0"/>
              </a:rPr>
              <a:t>ubiquitous</a:t>
            </a:r>
            <a:r>
              <a:rPr lang="it-IT" b="1" dirty="0" smtClean="0">
                <a:solidFill>
                  <a:srgbClr val="000090"/>
                </a:solidFill>
                <a:latin typeface="Times New Roman" charset="0"/>
              </a:rPr>
              <a:t>? </a:t>
            </a:r>
            <a:r>
              <a:rPr lang="it-IT" b="1" dirty="0">
                <a:solidFill>
                  <a:srgbClr val="000090"/>
                </a:solidFill>
                <a:latin typeface="Times New Roman" charset="0"/>
              </a:rPr>
              <a:t> </a:t>
            </a:r>
            <a:r>
              <a:rPr lang="it-IT" b="1" dirty="0" err="1">
                <a:solidFill>
                  <a:srgbClr val="000090"/>
                </a:solidFill>
                <a:latin typeface="Times New Roman" charset="0"/>
              </a:rPr>
              <a:t>I</a:t>
            </a:r>
            <a:r>
              <a:rPr lang="it-IT" b="1" dirty="0" err="1" smtClean="0">
                <a:solidFill>
                  <a:srgbClr val="000090"/>
                </a:solidFill>
                <a:latin typeface="Times New Roman" charset="0"/>
              </a:rPr>
              <a:t>s</a:t>
            </a:r>
            <a:r>
              <a:rPr lang="it-IT" b="1" dirty="0" smtClean="0">
                <a:solidFill>
                  <a:srgbClr val="000090"/>
                </a:solidFill>
                <a:latin typeface="Times New Roman" charset="0"/>
              </a:rPr>
              <a:t> a </a:t>
            </a:r>
            <a:r>
              <a:rPr lang="it-IT" b="1" dirty="0" err="1" smtClean="0">
                <a:solidFill>
                  <a:srgbClr val="000090"/>
                </a:solidFill>
                <a:latin typeface="Times New Roman" charset="0"/>
              </a:rPr>
              <a:t>unifying</a:t>
            </a:r>
            <a:r>
              <a:rPr lang="it-IT" b="1" dirty="0" smtClean="0">
                <a:solidFill>
                  <a:srgbClr val="000090"/>
                </a:solidFill>
                <a:latin typeface="Times New Roman" charset="0"/>
              </a:rPr>
              <a:t> scenario for long </a:t>
            </a:r>
            <a:r>
              <a:rPr lang="it-IT" b="1" dirty="0" err="1" smtClean="0">
                <a:solidFill>
                  <a:srgbClr val="000090"/>
                </a:solidFill>
                <a:latin typeface="Times New Roman" charset="0"/>
              </a:rPr>
              <a:t>GRBs</a:t>
            </a:r>
            <a:r>
              <a:rPr lang="it-IT" b="1" dirty="0">
                <a:solidFill>
                  <a:srgbClr val="000090"/>
                </a:solidFill>
                <a:latin typeface="Times New Roman" charset="0"/>
              </a:rPr>
              <a:t> </a:t>
            </a:r>
            <a:r>
              <a:rPr lang="it-IT" b="1" dirty="0" err="1" smtClean="0">
                <a:solidFill>
                  <a:srgbClr val="000090"/>
                </a:solidFill>
                <a:latin typeface="Times New Roman" charset="0"/>
              </a:rPr>
              <a:t>possible</a:t>
            </a:r>
            <a:r>
              <a:rPr lang="it-IT" b="1" dirty="0" smtClean="0">
                <a:solidFill>
                  <a:srgbClr val="000090"/>
                </a:solidFill>
                <a:latin typeface="Times New Roman" charset="0"/>
              </a:rPr>
              <a:t>?</a:t>
            </a:r>
            <a:endParaRPr lang="it-IT" sz="1800" b="1" dirty="0">
              <a:solidFill>
                <a:srgbClr val="000090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6540" y="87671"/>
            <a:ext cx="472416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it-IT" sz="4400" b="1" i="1" dirty="0" smtClean="0">
                <a:solidFill>
                  <a:srgbClr val="0000CC"/>
                </a:solidFill>
                <a:cs typeface="+mn-cs"/>
              </a:rPr>
              <a:t> </a:t>
            </a:r>
            <a:r>
              <a:rPr lang="it-IT" sz="3200" b="1" i="1" dirty="0" smtClean="0">
                <a:solidFill>
                  <a:srgbClr val="0000CC"/>
                </a:solidFill>
                <a:cs typeface="+mn-cs"/>
              </a:rPr>
              <a:t>Core-</a:t>
            </a:r>
            <a:r>
              <a:rPr lang="it-IT" sz="3200" b="1" i="1" dirty="0" err="1" smtClean="0">
                <a:solidFill>
                  <a:srgbClr val="0000CC"/>
                </a:solidFill>
                <a:cs typeface="+mn-cs"/>
              </a:rPr>
              <a:t>Collapse</a:t>
            </a:r>
            <a:r>
              <a:rPr lang="it-IT" sz="3200" b="1" i="1" dirty="0" smtClean="0">
                <a:solidFill>
                  <a:srgbClr val="0000CC"/>
                </a:solidFill>
                <a:cs typeface="+mn-cs"/>
              </a:rPr>
              <a:t> </a:t>
            </a:r>
            <a:r>
              <a:rPr lang="it-IT" sz="3200" b="1" i="1" dirty="0" err="1" smtClean="0">
                <a:solidFill>
                  <a:srgbClr val="0000CC"/>
                </a:solidFill>
                <a:cs typeface="+mn-cs"/>
              </a:rPr>
              <a:t>Supernovae</a:t>
            </a:r>
            <a:endParaRPr lang="it-IT" sz="3200" b="1" i="1" dirty="0" smtClean="0">
              <a:solidFill>
                <a:srgbClr val="0000CC"/>
              </a:solidFill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21408</TotalTime>
  <Words>118</Words>
  <Application>Microsoft Macintosh PowerPoint</Application>
  <PresentationFormat>Presentazione su schermo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di PowerPoint</vt:lpstr>
    </vt:vector>
  </TitlesOfParts>
  <Company>inaf-oats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elena pian</dc:creator>
  <cp:lastModifiedBy>elena pian</cp:lastModifiedBy>
  <cp:revision>397</cp:revision>
  <dcterms:created xsi:type="dcterms:W3CDTF">2015-02-05T16:58:12Z</dcterms:created>
  <dcterms:modified xsi:type="dcterms:W3CDTF">2017-12-12T17:34:37Z</dcterms:modified>
</cp:coreProperties>
</file>