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387" r:id="rId2"/>
    <p:sldId id="388" r:id="rId3"/>
    <p:sldId id="421" r:id="rId4"/>
    <p:sldId id="389" r:id="rId5"/>
    <p:sldId id="455" r:id="rId6"/>
    <p:sldId id="450" r:id="rId7"/>
    <p:sldId id="393" r:id="rId8"/>
    <p:sldId id="394" r:id="rId9"/>
    <p:sldId id="430" r:id="rId10"/>
    <p:sldId id="397" r:id="rId11"/>
    <p:sldId id="400" r:id="rId12"/>
    <p:sldId id="399" r:id="rId13"/>
    <p:sldId id="402" r:id="rId14"/>
    <p:sldId id="401" r:id="rId15"/>
    <p:sldId id="456" r:id="rId16"/>
    <p:sldId id="415" r:id="rId17"/>
    <p:sldId id="416" r:id="rId18"/>
    <p:sldId id="411" r:id="rId19"/>
    <p:sldId id="413" r:id="rId20"/>
    <p:sldId id="414" r:id="rId21"/>
    <p:sldId id="418" r:id="rId22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1E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721" autoAdjust="0"/>
  </p:normalViewPr>
  <p:slideViewPr>
    <p:cSldViewPr snapToGrid="0" snapToObjects="1">
      <p:cViewPr varScale="1">
        <p:scale>
          <a:sx n="112" d="100"/>
          <a:sy n="112" d="100"/>
        </p:scale>
        <p:origin x="-6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944B96-B6C9-DB40-9383-94BAEE411C2F}" type="datetimeFigureOut">
              <a:rPr lang="it-IT" smtClean="0"/>
              <a:t>01/12/17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Fare clic per modificare gli stili del testo dello schema</a:t>
            </a:r>
          </a:p>
          <a:p>
            <a:pPr lvl="1"/>
            <a:r>
              <a:rPr lang="en-GB" smtClean="0"/>
              <a:t>Secondo livello</a:t>
            </a:r>
          </a:p>
          <a:p>
            <a:pPr lvl="2"/>
            <a:r>
              <a:rPr lang="en-GB" smtClean="0"/>
              <a:t>Terzo livello</a:t>
            </a:r>
          </a:p>
          <a:p>
            <a:pPr lvl="3"/>
            <a:r>
              <a:rPr lang="en-GB" smtClean="0"/>
              <a:t>Quarto livello</a:t>
            </a:r>
          </a:p>
          <a:p>
            <a:pPr lvl="4"/>
            <a:r>
              <a:rPr lang="en-GB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2B189D-D920-F54C-9AD0-84280B6FFED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5425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8360CE-F745-F943-AD99-F3091757EA65}" type="slidenum">
              <a:rPr lang="en-GB"/>
              <a:pPr>
                <a:defRPr/>
              </a:pPr>
              <a:t>1</a:t>
            </a:fld>
            <a:endParaRPr lang="en-GB"/>
          </a:p>
        </p:txBody>
      </p:sp>
      <p:sp>
        <p:nvSpPr>
          <p:cNvPr id="10414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414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FFB709-AA5B-8B47-82E1-55DBF5DE9870}" type="slidenum">
              <a:rPr lang="en-GB"/>
              <a:pPr>
                <a:defRPr/>
              </a:pPr>
              <a:t>10</a:t>
            </a:fld>
            <a:endParaRPr lang="en-GB"/>
          </a:p>
        </p:txBody>
      </p:sp>
      <p:sp>
        <p:nvSpPr>
          <p:cNvPr id="10414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414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D43FE8-24A7-B84B-8D95-AE62D20C71F8}" type="slidenum">
              <a:rPr lang="en-GB"/>
              <a:pPr>
                <a:defRPr/>
              </a:pPr>
              <a:t>11</a:t>
            </a:fld>
            <a:endParaRPr lang="en-GB"/>
          </a:p>
        </p:txBody>
      </p:sp>
      <p:sp>
        <p:nvSpPr>
          <p:cNvPr id="10414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414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C3D91F-0B66-E541-9C00-AE390E612648}" type="slidenum">
              <a:rPr lang="en-GB"/>
              <a:pPr>
                <a:defRPr/>
              </a:pPr>
              <a:t>12</a:t>
            </a:fld>
            <a:endParaRPr lang="en-GB"/>
          </a:p>
        </p:txBody>
      </p:sp>
      <p:sp>
        <p:nvSpPr>
          <p:cNvPr id="10414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414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96E970-F1A4-F247-9C62-FCC265C5F7D3}" type="slidenum">
              <a:rPr lang="en-GB"/>
              <a:pPr>
                <a:defRPr/>
              </a:pPr>
              <a:t>13</a:t>
            </a:fld>
            <a:endParaRPr lang="en-GB"/>
          </a:p>
        </p:txBody>
      </p:sp>
      <p:sp>
        <p:nvSpPr>
          <p:cNvPr id="10414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414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E3F23A-64DD-FF4C-9AFA-F7B4F6135CB9}" type="slidenum">
              <a:rPr lang="en-GB"/>
              <a:pPr>
                <a:defRPr/>
              </a:pPr>
              <a:t>14</a:t>
            </a:fld>
            <a:endParaRPr lang="en-GB"/>
          </a:p>
        </p:txBody>
      </p:sp>
      <p:sp>
        <p:nvSpPr>
          <p:cNvPr id="10414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414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8360CE-F745-F943-AD99-F3091757EA65}" type="slidenum">
              <a:rPr lang="en-GB"/>
              <a:pPr>
                <a:defRPr/>
              </a:pPr>
              <a:t>15</a:t>
            </a:fld>
            <a:endParaRPr lang="en-GB"/>
          </a:p>
        </p:txBody>
      </p:sp>
      <p:sp>
        <p:nvSpPr>
          <p:cNvPr id="10414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414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A938E9-6D1D-3C48-875B-B76E229F4220}" type="slidenum">
              <a:rPr lang="en-GB"/>
              <a:pPr>
                <a:defRPr/>
              </a:pPr>
              <a:t>16</a:t>
            </a:fld>
            <a:endParaRPr lang="en-GB"/>
          </a:p>
        </p:txBody>
      </p:sp>
      <p:sp>
        <p:nvSpPr>
          <p:cNvPr id="8376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76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905967-5348-1745-ADDA-CA3DFF38DE09}" type="slidenum">
              <a:rPr lang="en-GB"/>
              <a:pPr>
                <a:defRPr/>
              </a:pPr>
              <a:t>17</a:t>
            </a:fld>
            <a:endParaRPr lang="en-GB"/>
          </a:p>
        </p:txBody>
      </p:sp>
      <p:sp>
        <p:nvSpPr>
          <p:cNvPr id="10414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414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DB1A5F-9AC2-3D42-A1BB-2B195954EC5E}" type="slidenum">
              <a:rPr lang="en-GB"/>
              <a:pPr>
                <a:defRPr/>
              </a:pPr>
              <a:t>18</a:t>
            </a:fld>
            <a:endParaRPr lang="en-GB"/>
          </a:p>
        </p:txBody>
      </p:sp>
      <p:sp>
        <p:nvSpPr>
          <p:cNvPr id="10414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414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B77D0B-0100-C445-9DB8-991DC8AB246A}" type="slidenum">
              <a:rPr lang="en-GB"/>
              <a:pPr>
                <a:defRPr/>
              </a:pPr>
              <a:t>19</a:t>
            </a:fld>
            <a:endParaRPr lang="en-GB"/>
          </a:p>
        </p:txBody>
      </p:sp>
      <p:sp>
        <p:nvSpPr>
          <p:cNvPr id="10414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414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C80994-C6E4-044B-8818-B352DE38668A}" type="slidenum">
              <a:rPr lang="en-GB"/>
              <a:pPr>
                <a:defRPr/>
              </a:pPr>
              <a:t>2</a:t>
            </a:fld>
            <a:endParaRPr lang="en-GB"/>
          </a:p>
        </p:txBody>
      </p:sp>
      <p:sp>
        <p:nvSpPr>
          <p:cNvPr id="9082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082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F70156-B4F6-2E4D-BEE0-5435F34DC938}" type="slidenum">
              <a:rPr lang="en-GB"/>
              <a:pPr>
                <a:defRPr/>
              </a:pPr>
              <a:t>20</a:t>
            </a:fld>
            <a:endParaRPr lang="en-GB"/>
          </a:p>
        </p:txBody>
      </p:sp>
      <p:sp>
        <p:nvSpPr>
          <p:cNvPr id="10414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414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9D9654-ECB5-984C-9050-B6412A018CE8}" type="slidenum">
              <a:rPr lang="en-GB"/>
              <a:pPr>
                <a:defRPr/>
              </a:pPr>
              <a:t>21</a:t>
            </a:fld>
            <a:endParaRPr lang="en-GB"/>
          </a:p>
        </p:txBody>
      </p:sp>
      <p:sp>
        <p:nvSpPr>
          <p:cNvPr id="10414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414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0B3D5E-FC51-814F-BE37-541B7D74CF71}" type="slidenum">
              <a:rPr lang="en-GB"/>
              <a:pPr>
                <a:defRPr/>
              </a:pPr>
              <a:t>3</a:t>
            </a:fld>
            <a:endParaRPr lang="en-GB"/>
          </a:p>
        </p:txBody>
      </p:sp>
      <p:sp>
        <p:nvSpPr>
          <p:cNvPr id="108851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8851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CBCC9A-EE85-A944-A790-D428FF92307D}" type="slidenum">
              <a:rPr lang="en-GB"/>
              <a:pPr>
                <a:defRPr/>
              </a:pPr>
              <a:t>4</a:t>
            </a:fld>
            <a:endParaRPr lang="en-GB"/>
          </a:p>
        </p:txBody>
      </p:sp>
      <p:sp>
        <p:nvSpPr>
          <p:cNvPr id="1080322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80323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B180E2-985A-964F-99FB-7FD05AB7EC42}" type="slidenum">
              <a:rPr lang="en-GB"/>
              <a:pPr>
                <a:defRPr/>
              </a:pPr>
              <a:t>5</a:t>
            </a:fld>
            <a:endParaRPr lang="en-GB"/>
          </a:p>
        </p:txBody>
      </p:sp>
      <p:sp>
        <p:nvSpPr>
          <p:cNvPr id="9082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082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E517CD-870C-8649-BA8F-D4D57B5DF5EB}" type="slidenum">
              <a:rPr lang="en-GB"/>
              <a:pPr>
                <a:defRPr/>
              </a:pPr>
              <a:t>6</a:t>
            </a:fld>
            <a:endParaRPr lang="en-GB"/>
          </a:p>
        </p:txBody>
      </p:sp>
      <p:sp>
        <p:nvSpPr>
          <p:cNvPr id="10414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414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5388B2-4E69-BD44-B566-8CFA223725B0}" type="slidenum">
              <a:rPr lang="en-GB"/>
              <a:pPr>
                <a:defRPr/>
              </a:pPr>
              <a:t>7</a:t>
            </a:fld>
            <a:endParaRPr lang="en-GB"/>
          </a:p>
        </p:txBody>
      </p:sp>
      <p:sp>
        <p:nvSpPr>
          <p:cNvPr id="10414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414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69D0B7A-2055-654D-9360-A5E6E342EE24}" type="slidenum">
              <a:rPr lang="en-GB"/>
              <a:pPr>
                <a:defRPr/>
              </a:pPr>
              <a:t>8</a:t>
            </a:fld>
            <a:endParaRPr lang="en-GB"/>
          </a:p>
        </p:txBody>
      </p:sp>
      <p:sp>
        <p:nvSpPr>
          <p:cNvPr id="10414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414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3D2BBC-63C0-2C44-A6B9-FEF7F3E077EC}" type="slidenum">
              <a:rPr lang="en-GB"/>
              <a:pPr>
                <a:defRPr/>
              </a:pPr>
              <a:t>9</a:t>
            </a:fld>
            <a:endParaRPr lang="en-GB"/>
          </a:p>
        </p:txBody>
      </p:sp>
      <p:sp>
        <p:nvSpPr>
          <p:cNvPr id="10414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414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CF1E7-E4E3-F14B-9ACF-DAE9653E5C4D}" type="datetimeFigureOut">
              <a:rPr lang="it-IT" smtClean="0"/>
              <a:t>01/12/17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6738E-658C-C848-9478-1795D96E6BE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1690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Fare clic per modificare gli stili del testo dello schema</a:t>
            </a:r>
          </a:p>
          <a:p>
            <a:pPr lvl="1"/>
            <a:r>
              <a:rPr lang="en-GB" smtClean="0"/>
              <a:t>Secondo livello</a:t>
            </a:r>
          </a:p>
          <a:p>
            <a:pPr lvl="2"/>
            <a:r>
              <a:rPr lang="en-GB" smtClean="0"/>
              <a:t>Terzo livello</a:t>
            </a:r>
          </a:p>
          <a:p>
            <a:pPr lvl="3"/>
            <a:r>
              <a:rPr lang="en-GB" smtClean="0"/>
              <a:t>Quarto livello</a:t>
            </a:r>
          </a:p>
          <a:p>
            <a:pPr lvl="4"/>
            <a:r>
              <a:rPr lang="en-GB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CF1E7-E4E3-F14B-9ACF-DAE9653E5C4D}" type="datetimeFigureOut">
              <a:rPr lang="it-IT" smtClean="0"/>
              <a:t>01/12/17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6738E-658C-C848-9478-1795D96E6BE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2592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Fare clic per modificare gli stili del testo dello schema</a:t>
            </a:r>
          </a:p>
          <a:p>
            <a:pPr lvl="1"/>
            <a:r>
              <a:rPr lang="en-GB" smtClean="0"/>
              <a:t>Secondo livello</a:t>
            </a:r>
          </a:p>
          <a:p>
            <a:pPr lvl="2"/>
            <a:r>
              <a:rPr lang="en-GB" smtClean="0"/>
              <a:t>Terzo livello</a:t>
            </a:r>
          </a:p>
          <a:p>
            <a:pPr lvl="3"/>
            <a:r>
              <a:rPr lang="en-GB" smtClean="0"/>
              <a:t>Quarto livello</a:t>
            </a:r>
          </a:p>
          <a:p>
            <a:pPr lvl="4"/>
            <a:r>
              <a:rPr lang="en-GB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CF1E7-E4E3-F14B-9ACF-DAE9653E5C4D}" type="datetimeFigureOut">
              <a:rPr lang="it-IT" smtClean="0"/>
              <a:t>01/12/17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6738E-658C-C848-9478-1795D96E6BE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1664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Fare clic per modificare gli stili del testo dello schema</a:t>
            </a:r>
          </a:p>
          <a:p>
            <a:pPr lvl="1"/>
            <a:r>
              <a:rPr lang="en-GB" smtClean="0"/>
              <a:t>Secondo livello</a:t>
            </a:r>
          </a:p>
          <a:p>
            <a:pPr lvl="2"/>
            <a:r>
              <a:rPr lang="en-GB" smtClean="0"/>
              <a:t>Terzo livello</a:t>
            </a:r>
          </a:p>
          <a:p>
            <a:pPr lvl="3"/>
            <a:r>
              <a:rPr lang="en-GB" smtClean="0"/>
              <a:t>Quarto livello</a:t>
            </a:r>
          </a:p>
          <a:p>
            <a:pPr lvl="4"/>
            <a:r>
              <a:rPr lang="en-GB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CF1E7-E4E3-F14B-9ACF-DAE9653E5C4D}" type="datetimeFigureOut">
              <a:rPr lang="it-IT" smtClean="0"/>
              <a:t>01/12/17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6738E-658C-C848-9478-1795D96E6BE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9008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CF1E7-E4E3-F14B-9ACF-DAE9653E5C4D}" type="datetimeFigureOut">
              <a:rPr lang="it-IT" smtClean="0"/>
              <a:t>01/12/17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6738E-658C-C848-9478-1795D96E6BE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052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Fare clic per modificare gli stili del testo dello schema</a:t>
            </a:r>
          </a:p>
          <a:p>
            <a:pPr lvl="1"/>
            <a:r>
              <a:rPr lang="en-GB" smtClean="0"/>
              <a:t>Secondo livello</a:t>
            </a:r>
          </a:p>
          <a:p>
            <a:pPr lvl="2"/>
            <a:r>
              <a:rPr lang="en-GB" smtClean="0"/>
              <a:t>Terzo livello</a:t>
            </a:r>
          </a:p>
          <a:p>
            <a:pPr lvl="3"/>
            <a:r>
              <a:rPr lang="en-GB" smtClean="0"/>
              <a:t>Quarto livello</a:t>
            </a:r>
          </a:p>
          <a:p>
            <a:pPr lvl="4"/>
            <a:r>
              <a:rPr lang="en-GB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Fare clic per modificare gli stili del testo dello schema</a:t>
            </a:r>
          </a:p>
          <a:p>
            <a:pPr lvl="1"/>
            <a:r>
              <a:rPr lang="en-GB" smtClean="0"/>
              <a:t>Secondo livello</a:t>
            </a:r>
          </a:p>
          <a:p>
            <a:pPr lvl="2"/>
            <a:r>
              <a:rPr lang="en-GB" smtClean="0"/>
              <a:t>Terzo livello</a:t>
            </a:r>
          </a:p>
          <a:p>
            <a:pPr lvl="3"/>
            <a:r>
              <a:rPr lang="en-GB" smtClean="0"/>
              <a:t>Quarto livello</a:t>
            </a:r>
          </a:p>
          <a:p>
            <a:pPr lvl="4"/>
            <a:r>
              <a:rPr lang="en-GB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CF1E7-E4E3-F14B-9ACF-DAE9653E5C4D}" type="datetimeFigureOut">
              <a:rPr lang="it-IT" smtClean="0"/>
              <a:t>01/12/17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6738E-658C-C848-9478-1795D96E6BE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3099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Fare clic per modificare gli stili del testo dello schema</a:t>
            </a:r>
          </a:p>
          <a:p>
            <a:pPr lvl="1"/>
            <a:r>
              <a:rPr lang="en-GB" smtClean="0"/>
              <a:t>Secondo livello</a:t>
            </a:r>
          </a:p>
          <a:p>
            <a:pPr lvl="2"/>
            <a:r>
              <a:rPr lang="en-GB" smtClean="0"/>
              <a:t>Terzo livello</a:t>
            </a:r>
          </a:p>
          <a:p>
            <a:pPr lvl="3"/>
            <a:r>
              <a:rPr lang="en-GB" smtClean="0"/>
              <a:t>Quarto livello</a:t>
            </a:r>
          </a:p>
          <a:p>
            <a:pPr lvl="4"/>
            <a:r>
              <a:rPr lang="en-GB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Fare clic per modificare gli stili del testo dello schema</a:t>
            </a:r>
          </a:p>
          <a:p>
            <a:pPr lvl="1"/>
            <a:r>
              <a:rPr lang="en-GB" smtClean="0"/>
              <a:t>Secondo livello</a:t>
            </a:r>
          </a:p>
          <a:p>
            <a:pPr lvl="2"/>
            <a:r>
              <a:rPr lang="en-GB" smtClean="0"/>
              <a:t>Terzo livello</a:t>
            </a:r>
          </a:p>
          <a:p>
            <a:pPr lvl="3"/>
            <a:r>
              <a:rPr lang="en-GB" smtClean="0"/>
              <a:t>Quarto livello</a:t>
            </a:r>
          </a:p>
          <a:p>
            <a:pPr lvl="4"/>
            <a:r>
              <a:rPr lang="en-GB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CF1E7-E4E3-F14B-9ACF-DAE9653E5C4D}" type="datetimeFigureOut">
              <a:rPr lang="it-IT" smtClean="0"/>
              <a:t>01/12/17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6738E-658C-C848-9478-1795D96E6BE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4318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CF1E7-E4E3-F14B-9ACF-DAE9653E5C4D}" type="datetimeFigureOut">
              <a:rPr lang="it-IT" smtClean="0"/>
              <a:t>01/12/17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6738E-658C-C848-9478-1795D96E6BE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5789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CF1E7-E4E3-F14B-9ACF-DAE9653E5C4D}" type="datetimeFigureOut">
              <a:rPr lang="it-IT" smtClean="0"/>
              <a:t>01/12/17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6738E-658C-C848-9478-1795D96E6BE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4014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Fare clic per modificare gli stili del testo dello schema</a:t>
            </a:r>
          </a:p>
          <a:p>
            <a:pPr lvl="1"/>
            <a:r>
              <a:rPr lang="en-GB" smtClean="0"/>
              <a:t>Secondo livello</a:t>
            </a:r>
          </a:p>
          <a:p>
            <a:pPr lvl="2"/>
            <a:r>
              <a:rPr lang="en-GB" smtClean="0"/>
              <a:t>Terzo livello</a:t>
            </a:r>
          </a:p>
          <a:p>
            <a:pPr lvl="3"/>
            <a:r>
              <a:rPr lang="en-GB" smtClean="0"/>
              <a:t>Quarto livello</a:t>
            </a:r>
          </a:p>
          <a:p>
            <a:pPr lvl="4"/>
            <a:r>
              <a:rPr lang="en-GB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CF1E7-E4E3-F14B-9ACF-DAE9653E5C4D}" type="datetimeFigureOut">
              <a:rPr lang="it-IT" smtClean="0"/>
              <a:t>01/12/17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6738E-658C-C848-9478-1795D96E6BE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6418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CF1E7-E4E3-F14B-9ACF-DAE9653E5C4D}" type="datetimeFigureOut">
              <a:rPr lang="it-IT" smtClean="0"/>
              <a:t>01/12/17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6738E-658C-C848-9478-1795D96E6BE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62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Fare clic per modificare gli stili del testo dello schema</a:t>
            </a:r>
          </a:p>
          <a:p>
            <a:pPr lvl="1"/>
            <a:r>
              <a:rPr lang="en-GB" smtClean="0"/>
              <a:t>Secondo livello</a:t>
            </a:r>
          </a:p>
          <a:p>
            <a:pPr lvl="2"/>
            <a:r>
              <a:rPr lang="en-GB" smtClean="0"/>
              <a:t>Terzo livello</a:t>
            </a:r>
          </a:p>
          <a:p>
            <a:pPr lvl="3"/>
            <a:r>
              <a:rPr lang="en-GB" smtClean="0"/>
              <a:t>Quarto livello</a:t>
            </a:r>
          </a:p>
          <a:p>
            <a:pPr lvl="4"/>
            <a:r>
              <a:rPr lang="en-GB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CF1E7-E4E3-F14B-9ACF-DAE9653E5C4D}" type="datetimeFigureOut">
              <a:rPr lang="it-IT" smtClean="0"/>
              <a:t>01/12/17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6738E-658C-C848-9478-1795D96E6BE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5674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29"/>
          <p:cNvSpPr txBox="1">
            <a:spLocks noChangeArrowheads="1"/>
          </p:cNvSpPr>
          <p:nvPr/>
        </p:nvSpPr>
        <p:spPr bwMode="auto">
          <a:xfrm>
            <a:off x="3194692" y="4703417"/>
            <a:ext cx="2928703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it-IT" sz="2800" b="1" dirty="0" smtClean="0">
                <a:solidFill>
                  <a:srgbClr val="000090"/>
                </a:solidFill>
                <a:latin typeface="Times New Roman" charset="0"/>
              </a:rPr>
              <a:t>     Elena Pian</a:t>
            </a:r>
          </a:p>
          <a:p>
            <a:pPr eaLnBrk="0" hangingPunct="0">
              <a:defRPr/>
            </a:pPr>
            <a:endParaRPr lang="it-IT" sz="2800" b="1" dirty="0">
              <a:solidFill>
                <a:srgbClr val="000090"/>
              </a:solidFill>
              <a:latin typeface="Times New Roman" charset="0"/>
            </a:endParaRPr>
          </a:p>
          <a:p>
            <a:pPr eaLnBrk="0" hangingPunct="0">
              <a:defRPr/>
            </a:pPr>
            <a:r>
              <a:rPr lang="it-IT" sz="1800" b="1" dirty="0">
                <a:solidFill>
                  <a:srgbClr val="000090"/>
                </a:solidFill>
                <a:latin typeface="Times New Roman" charset="0"/>
              </a:rPr>
              <a:t>INAF, IASF </a:t>
            </a:r>
            <a:r>
              <a:rPr lang="it-IT" sz="1800" b="1" dirty="0" smtClean="0">
                <a:solidFill>
                  <a:srgbClr val="000090"/>
                </a:solidFill>
                <a:latin typeface="Times New Roman" charset="0"/>
              </a:rPr>
              <a:t>Bologna, </a:t>
            </a:r>
            <a:r>
              <a:rPr lang="it-IT" sz="1800" b="1" dirty="0" err="1" smtClean="0">
                <a:solidFill>
                  <a:srgbClr val="000090"/>
                </a:solidFill>
                <a:latin typeface="Times New Roman" charset="0"/>
              </a:rPr>
              <a:t>Italy</a:t>
            </a:r>
            <a:endParaRPr lang="it-IT" sz="1800" b="1" dirty="0">
              <a:solidFill>
                <a:srgbClr val="000090"/>
              </a:solidFill>
              <a:latin typeface="Times New Roman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449140" y="188913"/>
            <a:ext cx="28880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i="1" dirty="0" smtClean="0">
                <a:solidFill>
                  <a:srgbClr val="000090"/>
                </a:solidFill>
                <a:cs typeface="+mn-cs"/>
              </a:rPr>
              <a:t>11 December 2017</a:t>
            </a:r>
            <a:endParaRPr lang="en-US" sz="2400" b="1" i="1" dirty="0">
              <a:solidFill>
                <a:srgbClr val="000090"/>
              </a:solidFill>
              <a:cs typeface="+mn-cs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181340" y="2500671"/>
            <a:ext cx="6971858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it-IT" sz="4400" b="1" i="1" dirty="0" smtClean="0">
                <a:solidFill>
                  <a:srgbClr val="0000CC"/>
                </a:solidFill>
                <a:cs typeface="+mn-cs"/>
              </a:rPr>
              <a:t>        Blazars in </a:t>
            </a:r>
            <a:r>
              <a:rPr lang="it-IT" sz="4400" b="1" i="1" dirty="0" err="1" smtClean="0">
                <a:solidFill>
                  <a:srgbClr val="0000CC"/>
                </a:solidFill>
                <a:cs typeface="+mn-cs"/>
              </a:rPr>
              <a:t>outburst</a:t>
            </a:r>
            <a:r>
              <a:rPr lang="it-IT" sz="4400" b="1" i="1" dirty="0" smtClean="0">
                <a:solidFill>
                  <a:srgbClr val="0000CC"/>
                </a:solidFill>
                <a:cs typeface="+mn-cs"/>
              </a:rPr>
              <a:t>:</a:t>
            </a:r>
          </a:p>
          <a:p>
            <a:pPr>
              <a:spcBef>
                <a:spcPts val="0"/>
              </a:spcBef>
              <a:defRPr/>
            </a:pPr>
            <a:r>
              <a:rPr lang="it-IT" sz="4400" b="1" i="1" dirty="0" smtClean="0">
                <a:solidFill>
                  <a:srgbClr val="0000CC"/>
                </a:solidFill>
              </a:rPr>
              <a:t>A multi-</a:t>
            </a:r>
            <a:r>
              <a:rPr lang="it-IT" sz="4400" b="1" i="1" dirty="0" err="1" smtClean="0">
                <a:solidFill>
                  <a:srgbClr val="0000CC"/>
                </a:solidFill>
              </a:rPr>
              <a:t>messenger</a:t>
            </a:r>
            <a:r>
              <a:rPr lang="it-IT" sz="4400" b="1" i="1" dirty="0" smtClean="0">
                <a:solidFill>
                  <a:srgbClr val="0000CC"/>
                </a:solidFill>
              </a:rPr>
              <a:t> </a:t>
            </a:r>
            <a:r>
              <a:rPr lang="it-IT" sz="4400" b="1" i="1" dirty="0" err="1" smtClean="0">
                <a:solidFill>
                  <a:srgbClr val="0000CC"/>
                </a:solidFill>
              </a:rPr>
              <a:t>approach</a:t>
            </a:r>
            <a:endParaRPr lang="en-US" sz="4400" b="1" i="1" dirty="0">
              <a:solidFill>
                <a:srgbClr val="0000CC"/>
              </a:solidFill>
              <a:cs typeface="+mn-cs"/>
            </a:endParaRPr>
          </a:p>
        </p:txBody>
      </p:sp>
      <p:pic>
        <p:nvPicPr>
          <p:cNvPr id="3" name="Immagine 2" descr="Screen Shot 2017-12-10 at 22.55.37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1" t="19963" r="17409" b="12968"/>
          <a:stretch/>
        </p:blipFill>
        <p:spPr>
          <a:xfrm>
            <a:off x="0" y="0"/>
            <a:ext cx="3424570" cy="18580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386" name="Text Box 2"/>
          <p:cNvSpPr txBox="1">
            <a:spLocks noChangeArrowheads="1"/>
          </p:cNvSpPr>
          <p:nvPr/>
        </p:nvSpPr>
        <p:spPr bwMode="auto">
          <a:xfrm>
            <a:off x="1154588" y="55790"/>
            <a:ext cx="690789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262673"/>
                </a:solidFill>
                <a:cs typeface="+mn-cs"/>
              </a:rPr>
              <a:t>Mkn501: </a:t>
            </a:r>
            <a:r>
              <a:rPr lang="en-US" sz="2800" b="1" i="1" dirty="0">
                <a:solidFill>
                  <a:srgbClr val="262673"/>
                </a:solidFill>
                <a:cs typeface="+mn-cs"/>
              </a:rPr>
              <a:t>INTEGRAL</a:t>
            </a:r>
            <a:r>
              <a:rPr lang="en-US" sz="2800" b="1" dirty="0">
                <a:solidFill>
                  <a:srgbClr val="262673"/>
                </a:solidFill>
                <a:cs typeface="+mn-cs"/>
              </a:rPr>
              <a:t> observations in Aug 2014</a:t>
            </a:r>
          </a:p>
        </p:txBody>
      </p:sp>
      <p:pic>
        <p:nvPicPr>
          <p:cNvPr id="34818" name="Immagine 1" descr="plotAll_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9" b="15556"/>
          <a:stretch>
            <a:fillRect/>
          </a:stretch>
        </p:blipFill>
        <p:spPr bwMode="auto">
          <a:xfrm>
            <a:off x="1296988" y="549275"/>
            <a:ext cx="6515100" cy="645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ttangolo 1"/>
          <p:cNvSpPr>
            <a:spLocks noChangeArrowheads="1"/>
          </p:cNvSpPr>
          <p:nvPr/>
        </p:nvSpPr>
        <p:spPr bwMode="auto">
          <a:xfrm>
            <a:off x="2268538" y="2276475"/>
            <a:ext cx="431800" cy="1223963"/>
          </a:xfrm>
          <a:prstGeom prst="rect">
            <a:avLst/>
          </a:prstGeom>
          <a:solidFill>
            <a:srgbClr val="20AB27">
              <a:alpha val="32156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>
              <a:solidFill>
                <a:srgbClr val="FFFD14"/>
              </a:solidFill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23850" y="3789363"/>
            <a:ext cx="1511300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 dirty="0">
                <a:solidFill>
                  <a:srgbClr val="008000"/>
                </a:solidFill>
                <a:cs typeface="+mn-cs"/>
              </a:rPr>
              <a:t>Restart of instruments after perigee passage</a:t>
            </a:r>
          </a:p>
        </p:txBody>
      </p:sp>
      <p:cxnSp>
        <p:nvCxnSpPr>
          <p:cNvPr id="4" name="Connettore 2 3"/>
          <p:cNvCxnSpPr>
            <a:stCxn id="34818" idx="1"/>
            <a:endCxn id="34819" idx="1"/>
          </p:cNvCxnSpPr>
          <p:nvPr/>
        </p:nvCxnSpPr>
        <p:spPr bwMode="auto">
          <a:xfrm flipV="1">
            <a:off x="1296988" y="2889250"/>
            <a:ext cx="971550" cy="88741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20AB27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386" name="Text Box 2"/>
          <p:cNvSpPr txBox="1">
            <a:spLocks noChangeArrowheads="1"/>
          </p:cNvSpPr>
          <p:nvPr/>
        </p:nvSpPr>
        <p:spPr bwMode="auto">
          <a:xfrm>
            <a:off x="250825" y="404813"/>
            <a:ext cx="2305050" cy="209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2600" b="1" dirty="0">
                <a:solidFill>
                  <a:srgbClr val="000090"/>
                </a:solidFill>
                <a:cs typeface="+mn-cs"/>
              </a:rPr>
              <a:t>High </a:t>
            </a:r>
          </a:p>
          <a:p>
            <a:pPr>
              <a:spcBef>
                <a:spcPts val="0"/>
              </a:spcBef>
              <a:defRPr/>
            </a:pPr>
            <a:r>
              <a:rPr lang="en-US" sz="2600" b="1" dirty="0">
                <a:solidFill>
                  <a:srgbClr val="000090"/>
                </a:solidFill>
                <a:cs typeface="+mn-cs"/>
              </a:rPr>
              <a:t>synchrotron </a:t>
            </a:r>
          </a:p>
          <a:p>
            <a:pPr>
              <a:spcBef>
                <a:spcPts val="0"/>
              </a:spcBef>
              <a:defRPr/>
            </a:pPr>
            <a:r>
              <a:rPr lang="en-US" sz="2600" b="1" dirty="0">
                <a:solidFill>
                  <a:srgbClr val="000090"/>
                </a:solidFill>
                <a:cs typeface="+mn-cs"/>
              </a:rPr>
              <a:t>peak BL Lac </a:t>
            </a:r>
          </a:p>
          <a:p>
            <a:pPr>
              <a:spcBef>
                <a:spcPts val="0"/>
              </a:spcBef>
              <a:defRPr/>
            </a:pPr>
            <a:r>
              <a:rPr lang="en-US" sz="2600" b="1" dirty="0">
                <a:solidFill>
                  <a:srgbClr val="000090"/>
                </a:solidFill>
                <a:cs typeface="+mn-cs"/>
              </a:rPr>
              <a:t>Mkn421 </a:t>
            </a:r>
          </a:p>
          <a:p>
            <a:pPr>
              <a:spcBef>
                <a:spcPts val="0"/>
              </a:spcBef>
              <a:defRPr/>
            </a:pPr>
            <a:r>
              <a:rPr lang="en-US" sz="2600" b="1" dirty="0">
                <a:solidFill>
                  <a:srgbClr val="000090"/>
                </a:solidFill>
                <a:cs typeface="+mn-cs"/>
              </a:rPr>
              <a:t>(z = 0.031)</a:t>
            </a:r>
          </a:p>
        </p:txBody>
      </p:sp>
      <p:pic>
        <p:nvPicPr>
          <p:cNvPr id="40962" name="Immagine 1" descr="Fig_mkn421_S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0" t="27901" r="6543" b="8395"/>
          <a:stretch>
            <a:fillRect/>
          </a:stretch>
        </p:blipFill>
        <p:spPr bwMode="auto">
          <a:xfrm>
            <a:off x="2843213" y="176213"/>
            <a:ext cx="6264275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121400" y="4867508"/>
            <a:ext cx="2771775" cy="1492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b="1" dirty="0">
                <a:solidFill>
                  <a:srgbClr val="000090"/>
                </a:solidFill>
              </a:rPr>
              <a:t>The peak energy correlates with the flux but has an upper limit of ~10 </a:t>
            </a:r>
            <a:r>
              <a:rPr lang="en-US" b="1" dirty="0" err="1" smtClean="0">
                <a:solidFill>
                  <a:srgbClr val="000090"/>
                </a:solidFill>
              </a:rPr>
              <a:t>keV</a:t>
            </a:r>
            <a:endParaRPr lang="en-US" b="1" dirty="0">
              <a:solidFill>
                <a:srgbClr val="000090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US" sz="2000" dirty="0">
              <a:solidFill>
                <a:srgbClr val="000090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1200" b="1" i="1" dirty="0" err="1">
                <a:solidFill>
                  <a:srgbClr val="000090"/>
                </a:solidFill>
              </a:rPr>
              <a:t>Lichti</a:t>
            </a:r>
            <a:r>
              <a:rPr lang="en-US" sz="1200" b="1" i="1" dirty="0">
                <a:solidFill>
                  <a:srgbClr val="000090"/>
                </a:solidFill>
              </a:rPr>
              <a:t> et al. </a:t>
            </a:r>
            <a:r>
              <a:rPr lang="en-US" sz="1200" b="1" i="1" dirty="0" smtClean="0">
                <a:solidFill>
                  <a:srgbClr val="000090"/>
                </a:solidFill>
              </a:rPr>
              <a:t>2008;</a:t>
            </a:r>
            <a:r>
              <a:rPr lang="en-US" sz="1200" b="1" i="1" dirty="0">
                <a:solidFill>
                  <a:srgbClr val="000090"/>
                </a:solidFill>
              </a:rPr>
              <a:t> </a:t>
            </a:r>
            <a:r>
              <a:rPr lang="en-US" sz="1200" b="1" i="1" dirty="0" err="1" smtClean="0">
                <a:solidFill>
                  <a:srgbClr val="000090"/>
                </a:solidFill>
              </a:rPr>
              <a:t>P</a:t>
            </a:r>
            <a:r>
              <a:rPr lang="en-US" sz="1200" b="1" i="1" dirty="0" err="1" smtClean="0">
                <a:solidFill>
                  <a:srgbClr val="000090"/>
                </a:solidFill>
                <a:cs typeface="+mn-cs"/>
              </a:rPr>
              <a:t>ian</a:t>
            </a:r>
            <a:r>
              <a:rPr lang="en-US" sz="1200" b="1" i="1" dirty="0" smtClean="0">
                <a:solidFill>
                  <a:srgbClr val="000090"/>
                </a:solidFill>
                <a:cs typeface="+mn-cs"/>
              </a:rPr>
              <a:t> </a:t>
            </a:r>
            <a:r>
              <a:rPr lang="en-US" sz="1200" b="1" i="1" dirty="0">
                <a:solidFill>
                  <a:srgbClr val="000090"/>
                </a:solidFill>
                <a:cs typeface="+mn-cs"/>
              </a:rPr>
              <a:t>et al. </a:t>
            </a:r>
            <a:r>
              <a:rPr lang="en-US" sz="1200" b="1" i="1" dirty="0">
                <a:solidFill>
                  <a:srgbClr val="000090"/>
                </a:solidFill>
                <a:cs typeface="+mn-cs"/>
              </a:rPr>
              <a:t>2014 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140200" y="798513"/>
            <a:ext cx="12954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1400" b="1" dirty="0">
                <a:cs typeface="+mn-cs"/>
              </a:rPr>
              <a:t>INTEGRAL</a:t>
            </a:r>
          </a:p>
          <a:p>
            <a:pPr>
              <a:spcBef>
                <a:spcPts val="0"/>
              </a:spcBef>
              <a:defRPr/>
            </a:pPr>
            <a:r>
              <a:rPr lang="en-US" sz="1400" b="1" dirty="0">
                <a:cs typeface="+mn-cs"/>
              </a:rPr>
              <a:t>OMC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5362575" y="439738"/>
            <a:ext cx="12255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1400" b="1" dirty="0">
                <a:cs typeface="+mn-cs"/>
              </a:rPr>
              <a:t>INTEGRAL JEMX+IBIS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7092950" y="584200"/>
            <a:ext cx="1366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ts val="2400"/>
              </a:spcBef>
              <a:defRPr/>
            </a:pPr>
            <a:r>
              <a:rPr lang="en-US" sz="1400" b="1" dirty="0">
                <a:cs typeface="+mn-cs"/>
              </a:rPr>
              <a:t>Fermi-LAT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8243888" y="1085850"/>
            <a:ext cx="792162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ts val="2400"/>
              </a:spcBef>
              <a:defRPr/>
            </a:pPr>
            <a:r>
              <a:rPr lang="en-US" sz="1400" b="1" dirty="0" err="1">
                <a:cs typeface="+mn-cs"/>
              </a:rPr>
              <a:t>Veritas</a:t>
            </a:r>
            <a:endParaRPr lang="en-US" sz="1400" b="1" dirty="0">
              <a:cs typeface="+mn-cs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4068763" y="2781300"/>
            <a:ext cx="1366837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1400" b="1" dirty="0">
                <a:solidFill>
                  <a:srgbClr val="FF0000"/>
                </a:solidFill>
                <a:cs typeface="+mn-cs"/>
              </a:rPr>
              <a:t>16 Apr 13</a:t>
            </a:r>
          </a:p>
          <a:p>
            <a:pPr>
              <a:spcBef>
                <a:spcPts val="0"/>
              </a:spcBef>
              <a:defRPr/>
            </a:pPr>
            <a:r>
              <a:rPr lang="en-US" sz="1400" b="1" dirty="0">
                <a:solidFill>
                  <a:srgbClr val="FF9446"/>
                </a:solidFill>
                <a:cs typeface="+mn-cs"/>
              </a:rPr>
              <a:t>17 Apr 13</a:t>
            </a:r>
          </a:p>
          <a:p>
            <a:pPr>
              <a:spcBef>
                <a:spcPts val="0"/>
              </a:spcBef>
              <a:defRPr/>
            </a:pPr>
            <a:r>
              <a:rPr lang="en-US" sz="1400" b="1" dirty="0">
                <a:cs typeface="+mn-cs"/>
              </a:rPr>
              <a:t>19 Apr 13</a:t>
            </a:r>
          </a:p>
          <a:p>
            <a:pPr>
              <a:spcBef>
                <a:spcPts val="0"/>
              </a:spcBef>
              <a:defRPr/>
            </a:pPr>
            <a:r>
              <a:rPr lang="en-US" sz="1400" b="1" dirty="0">
                <a:solidFill>
                  <a:srgbClr val="0000FF"/>
                </a:solidFill>
                <a:cs typeface="+mn-cs"/>
              </a:rPr>
              <a:t>June 2006</a:t>
            </a:r>
          </a:p>
        </p:txBody>
      </p:sp>
      <p:pic>
        <p:nvPicPr>
          <p:cNvPr id="40969" name="Immagine 1" descr="Fig_fluxvseb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7" t="21729" r="11284" b="5432"/>
          <a:stretch>
            <a:fillRect/>
          </a:stretch>
        </p:blipFill>
        <p:spPr bwMode="auto">
          <a:xfrm>
            <a:off x="3563938" y="4508500"/>
            <a:ext cx="22320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0" name="Rettangolo 1"/>
          <p:cNvSpPr>
            <a:spLocks noChangeArrowheads="1"/>
          </p:cNvSpPr>
          <p:nvPr/>
        </p:nvSpPr>
        <p:spPr bwMode="auto">
          <a:xfrm>
            <a:off x="900113" y="3789363"/>
            <a:ext cx="431800" cy="3603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>
              <a:solidFill>
                <a:srgbClr val="FFFD14"/>
              </a:solidFill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468313" y="3192463"/>
            <a:ext cx="158432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1400" b="1" i="1" dirty="0">
                <a:solidFill>
                  <a:srgbClr val="000090"/>
                </a:solidFill>
                <a:cs typeface="+mn-cs"/>
              </a:rPr>
              <a:t>April 2013</a:t>
            </a:r>
          </a:p>
        </p:txBody>
      </p:sp>
      <p:pic>
        <p:nvPicPr>
          <p:cNvPr id="40972" name="Immagine 2" descr="Fig_mkn421_LC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500438"/>
            <a:ext cx="3240088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3" name="Rettangolo 1"/>
          <p:cNvSpPr>
            <a:spLocks noChangeArrowheads="1"/>
          </p:cNvSpPr>
          <p:nvPr/>
        </p:nvSpPr>
        <p:spPr bwMode="auto">
          <a:xfrm>
            <a:off x="4067175" y="4652963"/>
            <a:ext cx="360363" cy="288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>
              <a:solidFill>
                <a:srgbClr val="FFFD14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386" name="Text Box 2"/>
          <p:cNvSpPr txBox="1">
            <a:spLocks noChangeArrowheads="1"/>
          </p:cNvSpPr>
          <p:nvPr/>
        </p:nvSpPr>
        <p:spPr bwMode="auto">
          <a:xfrm>
            <a:off x="6804025" y="850900"/>
            <a:ext cx="2089150" cy="4090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3200" b="1" dirty="0">
                <a:solidFill>
                  <a:srgbClr val="000090"/>
                </a:solidFill>
                <a:cs typeface="+mn-cs"/>
              </a:rPr>
              <a:t>Mkn421 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3200" b="1" dirty="0">
                <a:solidFill>
                  <a:srgbClr val="000090"/>
                </a:solidFill>
                <a:cs typeface="+mn-cs"/>
              </a:rPr>
              <a:t>with 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3200" b="1" dirty="0">
                <a:solidFill>
                  <a:srgbClr val="000090"/>
                </a:solidFill>
                <a:cs typeface="+mn-cs"/>
              </a:rPr>
              <a:t>NUSTAR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endParaRPr lang="en-US" sz="3200" b="1" dirty="0">
              <a:solidFill>
                <a:srgbClr val="000090"/>
              </a:solidFill>
              <a:cs typeface="+mn-cs"/>
            </a:endParaRP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endParaRPr lang="en-US" sz="3200" b="1" dirty="0">
              <a:solidFill>
                <a:srgbClr val="000090"/>
              </a:solidFill>
              <a:cs typeface="+mn-cs"/>
            </a:endParaRP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1400" b="1" i="1" dirty="0" err="1">
                <a:solidFill>
                  <a:srgbClr val="000090"/>
                </a:solidFill>
                <a:cs typeface="+mn-cs"/>
              </a:rPr>
              <a:t>Balokovic</a:t>
            </a:r>
            <a:r>
              <a:rPr lang="en-US" sz="1400" b="1" i="1" dirty="0">
                <a:solidFill>
                  <a:srgbClr val="000090"/>
                </a:solidFill>
                <a:cs typeface="+mn-cs"/>
              </a:rPr>
              <a:t> et al. </a:t>
            </a:r>
            <a:r>
              <a:rPr lang="en-US" sz="1400" b="1" i="1" dirty="0" smtClean="0">
                <a:solidFill>
                  <a:srgbClr val="000090"/>
                </a:solidFill>
                <a:cs typeface="+mn-cs"/>
              </a:rPr>
              <a:t>2016 </a:t>
            </a:r>
            <a:endParaRPr lang="en-US" sz="1400" b="1" i="1" dirty="0">
              <a:solidFill>
                <a:srgbClr val="000090"/>
              </a:solidFill>
              <a:cs typeface="+mn-cs"/>
            </a:endParaRPr>
          </a:p>
        </p:txBody>
      </p:sp>
      <p:pic>
        <p:nvPicPr>
          <p:cNvPr id="38914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92075"/>
            <a:ext cx="6480176" cy="657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386" name="Text Box 2"/>
          <p:cNvSpPr txBox="1">
            <a:spLocks noChangeArrowheads="1"/>
          </p:cNvSpPr>
          <p:nvPr/>
        </p:nvSpPr>
        <p:spPr bwMode="auto">
          <a:xfrm>
            <a:off x="395288" y="139700"/>
            <a:ext cx="83534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2400" b="1" dirty="0">
                <a:solidFill>
                  <a:srgbClr val="000090"/>
                </a:solidFill>
              </a:rPr>
              <a:t>TANAMI project: </a:t>
            </a:r>
            <a:r>
              <a:rPr lang="en-US" sz="2400" b="1" dirty="0" err="1">
                <a:solidFill>
                  <a:srgbClr val="000090"/>
                </a:solidFill>
                <a:cs typeface="+mn-cs"/>
              </a:rPr>
              <a:t>blazar</a:t>
            </a:r>
            <a:r>
              <a:rPr lang="en-US" sz="2400" b="1" dirty="0">
                <a:solidFill>
                  <a:srgbClr val="000090"/>
                </a:solidFill>
                <a:cs typeface="+mn-cs"/>
              </a:rPr>
              <a:t> PKS1424-418 (z = 1.522) associated with “</a:t>
            </a:r>
            <a:r>
              <a:rPr lang="en-US" sz="2400" b="1" dirty="0" err="1">
                <a:solidFill>
                  <a:srgbClr val="000090"/>
                </a:solidFill>
                <a:cs typeface="+mn-cs"/>
              </a:rPr>
              <a:t>BigBird</a:t>
            </a:r>
            <a:r>
              <a:rPr lang="en-US" sz="2400" b="1" dirty="0">
                <a:solidFill>
                  <a:srgbClr val="000090"/>
                </a:solidFill>
                <a:cs typeface="+mn-cs"/>
              </a:rPr>
              <a:t>”, ICECUBE </a:t>
            </a:r>
            <a:r>
              <a:rPr lang="en-US" sz="2400" b="1" dirty="0" err="1">
                <a:solidFill>
                  <a:srgbClr val="000090"/>
                </a:solidFill>
                <a:cs typeface="+mn-cs"/>
              </a:rPr>
              <a:t>PeV</a:t>
            </a:r>
            <a:r>
              <a:rPr lang="en-US" sz="2400" b="1" dirty="0">
                <a:solidFill>
                  <a:srgbClr val="000090"/>
                </a:solidFill>
                <a:cs typeface="+mn-cs"/>
              </a:rPr>
              <a:t> neutrino of  </a:t>
            </a:r>
            <a:r>
              <a:rPr lang="en-US" sz="2400" b="1" dirty="0" smtClean="0">
                <a:solidFill>
                  <a:srgbClr val="000090"/>
                </a:solidFill>
                <a:cs typeface="+mn-cs"/>
              </a:rPr>
              <a:t>2  </a:t>
            </a:r>
            <a:r>
              <a:rPr lang="en-US" sz="2400" b="1" dirty="0">
                <a:solidFill>
                  <a:srgbClr val="000090"/>
                </a:solidFill>
                <a:cs typeface="+mn-cs"/>
              </a:rPr>
              <a:t>Dec 2012 </a:t>
            </a:r>
          </a:p>
        </p:txBody>
      </p:sp>
      <p:pic>
        <p:nvPicPr>
          <p:cNvPr id="45058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475" y="1341438"/>
            <a:ext cx="5981700" cy="518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211638" y="1484313"/>
            <a:ext cx="1439862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ts val="2400"/>
              </a:spcBef>
              <a:defRPr/>
            </a:pPr>
            <a:r>
              <a:rPr lang="en-US" sz="2000" b="1" dirty="0">
                <a:solidFill>
                  <a:srgbClr val="17375E"/>
                </a:solidFill>
                <a:cs typeface="+mn-cs"/>
              </a:rPr>
              <a:t>Fermi-LAT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23850" y="5060950"/>
            <a:ext cx="2555875" cy="132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2000" b="1" dirty="0">
                <a:solidFill>
                  <a:srgbClr val="17375E"/>
                </a:solidFill>
                <a:cs typeface="+mn-cs"/>
              </a:rPr>
              <a:t>VLBI</a:t>
            </a:r>
          </a:p>
          <a:p>
            <a:pPr>
              <a:spcBef>
                <a:spcPts val="0"/>
              </a:spcBef>
              <a:defRPr/>
            </a:pPr>
            <a:r>
              <a:rPr lang="en-US" sz="2000" b="1" dirty="0">
                <a:solidFill>
                  <a:srgbClr val="17375E"/>
                </a:solidFill>
                <a:cs typeface="+mn-cs"/>
              </a:rPr>
              <a:t>1mas = 8.3 pc</a:t>
            </a:r>
          </a:p>
          <a:p>
            <a:pPr>
              <a:lnSpc>
                <a:spcPct val="150000"/>
              </a:lnSpc>
              <a:spcBef>
                <a:spcPts val="2400"/>
              </a:spcBef>
              <a:defRPr/>
            </a:pPr>
            <a:r>
              <a:rPr lang="en-US" sz="1400" b="1" i="1" dirty="0" err="1">
                <a:solidFill>
                  <a:srgbClr val="FF0000"/>
                </a:solidFill>
                <a:cs typeface="+mn-cs"/>
              </a:rPr>
              <a:t>Kadler</a:t>
            </a:r>
            <a:r>
              <a:rPr lang="en-US" sz="1400" b="1" i="1" dirty="0">
                <a:solidFill>
                  <a:srgbClr val="FF0000"/>
                </a:solidFill>
                <a:cs typeface="+mn-cs"/>
              </a:rPr>
              <a:t> et al. 2016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50825" y="1844675"/>
            <a:ext cx="2592388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2400"/>
              </a:spcBef>
              <a:defRPr/>
            </a:pPr>
            <a:r>
              <a:rPr lang="en-US" sz="2000" dirty="0">
                <a:cs typeface="+mn-cs"/>
              </a:rPr>
              <a:t>A photo-</a:t>
            </a:r>
            <a:r>
              <a:rPr lang="en-US" sz="2000" dirty="0" err="1">
                <a:cs typeface="+mn-cs"/>
              </a:rPr>
              <a:t>hadronic</a:t>
            </a:r>
            <a:r>
              <a:rPr lang="en-US" sz="2000" dirty="0">
                <a:cs typeface="+mn-cs"/>
              </a:rPr>
              <a:t> mechanism is required to explain the neutrino emission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684213" y="201613"/>
            <a:ext cx="7991475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it-IT" sz="2000" b="1" dirty="0">
                <a:solidFill>
                  <a:srgbClr val="0000CC"/>
                </a:solidFill>
              </a:rPr>
              <a:t>3C279 (</a:t>
            </a:r>
            <a:r>
              <a:rPr lang="it-IT" sz="2000" b="1" dirty="0" err="1">
                <a:solidFill>
                  <a:srgbClr val="0000CC"/>
                </a:solidFill>
              </a:rPr>
              <a:t>z</a:t>
            </a:r>
            <a:r>
              <a:rPr lang="it-IT" sz="2000" b="1" dirty="0">
                <a:solidFill>
                  <a:srgbClr val="0000CC"/>
                </a:solidFill>
              </a:rPr>
              <a:t> = 0.54): </a:t>
            </a:r>
            <a:r>
              <a:rPr lang="it-IT" sz="2000" b="1" dirty="0" err="1">
                <a:solidFill>
                  <a:srgbClr val="0000CC"/>
                </a:solidFill>
              </a:rPr>
              <a:t>extremely</a:t>
            </a:r>
            <a:r>
              <a:rPr lang="it-IT" sz="2000" b="1" dirty="0">
                <a:solidFill>
                  <a:srgbClr val="0000CC"/>
                </a:solidFill>
              </a:rPr>
              <a:t> </a:t>
            </a:r>
            <a:r>
              <a:rPr lang="it-IT" sz="2000" b="1" dirty="0" err="1">
                <a:solidFill>
                  <a:srgbClr val="0000CC"/>
                </a:solidFill>
              </a:rPr>
              <a:t>bright</a:t>
            </a:r>
            <a:r>
              <a:rPr lang="it-IT" sz="2000" b="1" dirty="0">
                <a:solidFill>
                  <a:srgbClr val="0000CC"/>
                </a:solidFill>
              </a:rPr>
              <a:t> </a:t>
            </a:r>
            <a:r>
              <a:rPr lang="it-IT" sz="2000" b="1" dirty="0" err="1">
                <a:solidFill>
                  <a:srgbClr val="0000CC"/>
                </a:solidFill>
              </a:rPr>
              <a:t>outburst</a:t>
            </a:r>
            <a:r>
              <a:rPr lang="it-IT" sz="2000" b="1" dirty="0">
                <a:solidFill>
                  <a:srgbClr val="0000CC"/>
                </a:solidFill>
              </a:rPr>
              <a:t> of </a:t>
            </a:r>
            <a:r>
              <a:rPr lang="it-IT" sz="2000" b="1" dirty="0" err="1">
                <a:solidFill>
                  <a:srgbClr val="0000CC"/>
                </a:solidFill>
              </a:rPr>
              <a:t>June</a:t>
            </a:r>
            <a:r>
              <a:rPr lang="it-IT" sz="2000" b="1" dirty="0">
                <a:solidFill>
                  <a:srgbClr val="0000CC"/>
                </a:solidFill>
              </a:rPr>
              <a:t> 2015, </a:t>
            </a:r>
            <a:r>
              <a:rPr lang="it-IT" sz="2000" b="1" dirty="0" err="1">
                <a:solidFill>
                  <a:srgbClr val="0000CC"/>
                </a:solidFill>
              </a:rPr>
              <a:t>during</a:t>
            </a:r>
            <a:r>
              <a:rPr lang="it-IT" sz="2000" b="1" dirty="0">
                <a:solidFill>
                  <a:srgbClr val="0000CC"/>
                </a:solidFill>
              </a:rPr>
              <a:t> </a:t>
            </a:r>
            <a:r>
              <a:rPr lang="it-IT" sz="2000" b="1" i="1" dirty="0">
                <a:solidFill>
                  <a:srgbClr val="0000CC"/>
                </a:solidFill>
              </a:rPr>
              <a:t>INTEGRAL</a:t>
            </a:r>
            <a:r>
              <a:rPr lang="it-IT" sz="2000" b="1" dirty="0">
                <a:solidFill>
                  <a:srgbClr val="0000CC"/>
                </a:solidFill>
              </a:rPr>
              <a:t> Coma </a:t>
            </a:r>
            <a:r>
              <a:rPr lang="it-IT" sz="2000" b="1" dirty="0" err="1">
                <a:solidFill>
                  <a:srgbClr val="0000CC"/>
                </a:solidFill>
              </a:rPr>
              <a:t>survey</a:t>
            </a:r>
            <a:r>
              <a:rPr lang="it-IT" sz="2000" b="1" dirty="0">
                <a:solidFill>
                  <a:srgbClr val="0000CC"/>
                </a:solidFill>
              </a:rPr>
              <a:t> (</a:t>
            </a:r>
            <a:r>
              <a:rPr lang="it-IT" sz="2000" b="1" dirty="0" err="1">
                <a:solidFill>
                  <a:srgbClr val="0000CC"/>
                </a:solidFill>
              </a:rPr>
              <a:t>exposure</a:t>
            </a:r>
            <a:r>
              <a:rPr lang="it-IT" sz="2000" b="1" dirty="0">
                <a:solidFill>
                  <a:srgbClr val="0000CC"/>
                </a:solidFill>
              </a:rPr>
              <a:t> on 3C279 </a:t>
            </a:r>
            <a:r>
              <a:rPr lang="it-IT" sz="2000" b="1" dirty="0" err="1">
                <a:solidFill>
                  <a:srgbClr val="0000CC"/>
                </a:solidFill>
              </a:rPr>
              <a:t>was</a:t>
            </a:r>
            <a:r>
              <a:rPr lang="it-IT" sz="2000" b="1" dirty="0">
                <a:solidFill>
                  <a:srgbClr val="0000CC"/>
                </a:solidFill>
              </a:rPr>
              <a:t>  50 </a:t>
            </a:r>
            <a:r>
              <a:rPr lang="it-IT" sz="2000" b="1" dirty="0" err="1">
                <a:solidFill>
                  <a:srgbClr val="0000CC"/>
                </a:solidFill>
              </a:rPr>
              <a:t>ks</a:t>
            </a:r>
            <a:r>
              <a:rPr lang="it-IT" sz="2000" b="1" dirty="0">
                <a:solidFill>
                  <a:srgbClr val="0000CC"/>
                </a:solidFill>
              </a:rPr>
              <a:t>)</a:t>
            </a:r>
            <a:endParaRPr lang="en-US" sz="2000" b="1" dirty="0">
              <a:solidFill>
                <a:srgbClr val="0000CC"/>
              </a:solidFill>
              <a:cs typeface="+mn-cs"/>
            </a:endParaRPr>
          </a:p>
        </p:txBody>
      </p:sp>
      <p:pic>
        <p:nvPicPr>
          <p:cNvPr id="43010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052513"/>
            <a:ext cx="9144000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539750" y="6289675"/>
            <a:ext cx="33845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it-IT" sz="1400" b="1" i="1" dirty="0" err="1">
                <a:solidFill>
                  <a:srgbClr val="0000CC"/>
                </a:solidFill>
              </a:rPr>
              <a:t>Bottacini</a:t>
            </a:r>
            <a:r>
              <a:rPr lang="it-IT" sz="1400" b="1" i="1" dirty="0">
                <a:solidFill>
                  <a:srgbClr val="0000CC"/>
                </a:solidFill>
              </a:rPr>
              <a:t>, </a:t>
            </a:r>
            <a:r>
              <a:rPr lang="it-IT" sz="1400" b="1" i="1" dirty="0" err="1">
                <a:solidFill>
                  <a:srgbClr val="0000CC"/>
                </a:solidFill>
              </a:rPr>
              <a:t>Boettcher</a:t>
            </a:r>
            <a:r>
              <a:rPr lang="it-IT" sz="1400" b="1" i="1" dirty="0">
                <a:solidFill>
                  <a:srgbClr val="0000CC"/>
                </a:solidFill>
              </a:rPr>
              <a:t>, EP, </a:t>
            </a:r>
            <a:r>
              <a:rPr lang="it-IT" sz="1400" b="1" i="1" dirty="0" err="1">
                <a:solidFill>
                  <a:srgbClr val="0000CC"/>
                </a:solidFill>
              </a:rPr>
              <a:t>Collmar</a:t>
            </a:r>
            <a:r>
              <a:rPr lang="it-IT" sz="1400" b="1" i="1" dirty="0">
                <a:solidFill>
                  <a:srgbClr val="0000CC"/>
                </a:solidFill>
              </a:rPr>
              <a:t> 2016</a:t>
            </a:r>
            <a:endParaRPr lang="en-US" sz="1400" b="1" i="1" dirty="0">
              <a:solidFill>
                <a:srgbClr val="0000CC"/>
              </a:solidFill>
              <a:cs typeface="+mn-cs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051050" y="1196975"/>
            <a:ext cx="252095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1600" b="1" dirty="0">
                <a:solidFill>
                  <a:srgbClr val="FF0000"/>
                </a:solidFill>
                <a:cs typeface="+mn-cs"/>
              </a:rPr>
              <a:t>Fully </a:t>
            </a:r>
            <a:r>
              <a:rPr lang="en-US" sz="1600" b="1" dirty="0" err="1">
                <a:solidFill>
                  <a:srgbClr val="FF0000"/>
                </a:solidFill>
                <a:cs typeface="+mn-cs"/>
              </a:rPr>
              <a:t>leptonic</a:t>
            </a:r>
            <a:r>
              <a:rPr lang="en-US" sz="1600" b="1" dirty="0">
                <a:solidFill>
                  <a:srgbClr val="FF0000"/>
                </a:solidFill>
                <a:cs typeface="+mn-cs"/>
              </a:rPr>
              <a:t> model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7380288" y="1196975"/>
            <a:ext cx="1655762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1600" b="1" dirty="0" err="1">
                <a:solidFill>
                  <a:srgbClr val="008000"/>
                </a:solidFill>
                <a:cs typeface="+mn-cs"/>
              </a:rPr>
              <a:t>lepto-hadronic</a:t>
            </a:r>
            <a:endParaRPr lang="en-US" sz="1600" b="1" dirty="0">
              <a:solidFill>
                <a:srgbClr val="008000"/>
              </a:solidFill>
              <a:cs typeface="+mn-cs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827088" y="4437063"/>
            <a:ext cx="7705725" cy="163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it-IT" sz="2000" b="1" dirty="0" err="1">
                <a:solidFill>
                  <a:srgbClr val="FF0000"/>
                </a:solidFill>
              </a:rPr>
              <a:t>Leptonic</a:t>
            </a:r>
            <a:r>
              <a:rPr lang="it-IT" sz="2000" b="1" dirty="0">
                <a:solidFill>
                  <a:srgbClr val="FF0000"/>
                </a:solidFill>
              </a:rPr>
              <a:t> model </a:t>
            </a:r>
            <a:r>
              <a:rPr lang="it-IT" sz="2000" b="1" dirty="0" err="1">
                <a:solidFill>
                  <a:srgbClr val="FF0000"/>
                </a:solidFill>
              </a:rPr>
              <a:t>cannot</a:t>
            </a:r>
            <a:r>
              <a:rPr lang="it-IT" sz="2000" b="1" dirty="0">
                <a:solidFill>
                  <a:srgbClr val="FF0000"/>
                </a:solidFill>
              </a:rPr>
              <a:t> </a:t>
            </a:r>
            <a:r>
              <a:rPr lang="it-IT" sz="2000" b="1" dirty="0" err="1">
                <a:solidFill>
                  <a:srgbClr val="FF0000"/>
                </a:solidFill>
              </a:rPr>
              <a:t>make</a:t>
            </a:r>
            <a:r>
              <a:rPr lang="it-IT" sz="2000" b="1" dirty="0">
                <a:solidFill>
                  <a:srgbClr val="FF0000"/>
                </a:solidFill>
              </a:rPr>
              <a:t> </a:t>
            </a:r>
            <a:r>
              <a:rPr lang="it-IT" sz="2000" b="1" dirty="0" err="1">
                <a:solidFill>
                  <a:srgbClr val="FF0000"/>
                </a:solidFill>
              </a:rPr>
              <a:t>TeV</a:t>
            </a:r>
            <a:r>
              <a:rPr lang="it-IT" sz="2000" b="1" dirty="0">
                <a:solidFill>
                  <a:srgbClr val="FF0000"/>
                </a:solidFill>
              </a:rPr>
              <a:t> </a:t>
            </a:r>
            <a:r>
              <a:rPr lang="it-IT" sz="2000" b="1" dirty="0" err="1">
                <a:solidFill>
                  <a:srgbClr val="FF0000"/>
                </a:solidFill>
              </a:rPr>
              <a:t>radiation</a:t>
            </a:r>
            <a:r>
              <a:rPr lang="it-IT" sz="2000" b="1" dirty="0">
                <a:solidFill>
                  <a:srgbClr val="FF0000"/>
                </a:solidFill>
              </a:rPr>
              <a:t> (</a:t>
            </a:r>
            <a:r>
              <a:rPr lang="it-IT" sz="2000" b="1" dirty="0" err="1">
                <a:solidFill>
                  <a:srgbClr val="FF0000"/>
                </a:solidFill>
              </a:rPr>
              <a:t>emitting</a:t>
            </a:r>
            <a:r>
              <a:rPr lang="it-IT" sz="2000" b="1" dirty="0">
                <a:solidFill>
                  <a:srgbClr val="FF0000"/>
                </a:solidFill>
              </a:rPr>
              <a:t> </a:t>
            </a:r>
            <a:r>
              <a:rPr lang="it-IT" sz="2000" b="1" dirty="0" err="1">
                <a:solidFill>
                  <a:srgbClr val="FF0000"/>
                </a:solidFill>
              </a:rPr>
              <a:t>region</a:t>
            </a:r>
            <a:r>
              <a:rPr lang="it-IT" sz="2000" b="1" dirty="0">
                <a:solidFill>
                  <a:srgbClr val="FF0000"/>
                </a:solidFill>
              </a:rPr>
              <a:t> </a:t>
            </a:r>
            <a:r>
              <a:rPr lang="it-IT" sz="2000" b="1" dirty="0" err="1">
                <a:solidFill>
                  <a:srgbClr val="FF0000"/>
                </a:solidFill>
              </a:rPr>
              <a:t>is</a:t>
            </a:r>
            <a:r>
              <a:rPr lang="it-IT" sz="2000" b="1" dirty="0">
                <a:solidFill>
                  <a:srgbClr val="FF0000"/>
                </a:solidFill>
              </a:rPr>
              <a:t> 0.01 pc, </a:t>
            </a:r>
            <a:r>
              <a:rPr lang="it-IT" sz="2000" b="1" dirty="0" err="1">
                <a:solidFill>
                  <a:srgbClr val="FF0000"/>
                </a:solidFill>
              </a:rPr>
              <a:t>well</a:t>
            </a:r>
            <a:r>
              <a:rPr lang="it-IT" sz="2000" b="1" dirty="0">
                <a:solidFill>
                  <a:srgbClr val="FF0000"/>
                </a:solidFill>
              </a:rPr>
              <a:t> </a:t>
            </a:r>
            <a:r>
              <a:rPr lang="it-IT" sz="2000" b="1" dirty="0" err="1">
                <a:solidFill>
                  <a:srgbClr val="FF0000"/>
                </a:solidFill>
              </a:rPr>
              <a:t>within</a:t>
            </a:r>
            <a:r>
              <a:rPr lang="it-IT" sz="2000" b="1" dirty="0">
                <a:solidFill>
                  <a:srgbClr val="FF0000"/>
                </a:solidFill>
              </a:rPr>
              <a:t> BLR)</a:t>
            </a:r>
          </a:p>
          <a:p>
            <a:pPr>
              <a:spcBef>
                <a:spcPts val="0"/>
              </a:spcBef>
              <a:defRPr/>
            </a:pPr>
            <a:endParaRPr lang="it-IT" sz="2000" b="1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it-IT" sz="2000" b="1" dirty="0" err="1">
                <a:solidFill>
                  <a:srgbClr val="008000"/>
                </a:solidFill>
              </a:rPr>
              <a:t>Lepto-hadronic</a:t>
            </a:r>
            <a:r>
              <a:rPr lang="it-IT" sz="2000" b="1" dirty="0">
                <a:solidFill>
                  <a:srgbClr val="008000"/>
                </a:solidFill>
              </a:rPr>
              <a:t> model </a:t>
            </a:r>
            <a:r>
              <a:rPr lang="it-IT" sz="2000" b="1" dirty="0" err="1">
                <a:solidFill>
                  <a:srgbClr val="008000"/>
                </a:solidFill>
              </a:rPr>
              <a:t>has</a:t>
            </a:r>
            <a:r>
              <a:rPr lang="it-IT" sz="2000" b="1" dirty="0">
                <a:solidFill>
                  <a:srgbClr val="008000"/>
                </a:solidFill>
              </a:rPr>
              <a:t> </a:t>
            </a:r>
            <a:r>
              <a:rPr lang="it-IT" sz="2000" b="1" dirty="0" err="1">
                <a:solidFill>
                  <a:srgbClr val="008000"/>
                </a:solidFill>
              </a:rPr>
              <a:t>stiff</a:t>
            </a:r>
            <a:r>
              <a:rPr lang="it-IT" sz="2000" b="1" dirty="0">
                <a:solidFill>
                  <a:srgbClr val="008000"/>
                </a:solidFill>
              </a:rPr>
              <a:t> </a:t>
            </a:r>
            <a:r>
              <a:rPr lang="it-IT" sz="2000" b="1" dirty="0" err="1">
                <a:solidFill>
                  <a:srgbClr val="008000"/>
                </a:solidFill>
              </a:rPr>
              <a:t>requirement</a:t>
            </a:r>
            <a:r>
              <a:rPr lang="it-IT" sz="2000" b="1" dirty="0">
                <a:solidFill>
                  <a:srgbClr val="008000"/>
                </a:solidFill>
              </a:rPr>
              <a:t> on </a:t>
            </a:r>
            <a:r>
              <a:rPr lang="it-IT" sz="2000" b="1" dirty="0" err="1">
                <a:solidFill>
                  <a:srgbClr val="008000"/>
                </a:solidFill>
              </a:rPr>
              <a:t>proton</a:t>
            </a:r>
            <a:r>
              <a:rPr lang="it-IT" sz="2000" b="1" dirty="0">
                <a:solidFill>
                  <a:srgbClr val="008000"/>
                </a:solidFill>
              </a:rPr>
              <a:t> law (</a:t>
            </a:r>
            <a:r>
              <a:rPr lang="it-IT" sz="2000" b="1" dirty="0" err="1">
                <a:solidFill>
                  <a:srgbClr val="008000"/>
                </a:solidFill>
              </a:rPr>
              <a:t>rather</a:t>
            </a:r>
            <a:r>
              <a:rPr lang="it-IT" sz="2000" b="1" dirty="0">
                <a:solidFill>
                  <a:srgbClr val="008000"/>
                </a:solidFill>
              </a:rPr>
              <a:t> </a:t>
            </a:r>
            <a:r>
              <a:rPr lang="it-IT" sz="2000" b="1" dirty="0" err="1">
                <a:solidFill>
                  <a:srgbClr val="008000"/>
                </a:solidFill>
              </a:rPr>
              <a:t>flat</a:t>
            </a:r>
            <a:r>
              <a:rPr lang="it-IT" sz="2000" b="1" dirty="0">
                <a:solidFill>
                  <a:srgbClr val="008000"/>
                </a:solidFill>
              </a:rPr>
              <a:t>, </a:t>
            </a:r>
            <a:r>
              <a:rPr lang="it-IT" sz="2000" b="1" dirty="0" err="1">
                <a:solidFill>
                  <a:srgbClr val="008000"/>
                </a:solidFill>
              </a:rPr>
              <a:t>index</a:t>
            </a:r>
            <a:r>
              <a:rPr lang="it-IT" sz="2000" b="1" dirty="0">
                <a:solidFill>
                  <a:srgbClr val="008000"/>
                </a:solidFill>
              </a:rPr>
              <a:t> -1.8), and </a:t>
            </a:r>
            <a:r>
              <a:rPr lang="it-IT" sz="2000" b="1" dirty="0" err="1">
                <a:solidFill>
                  <a:srgbClr val="008000"/>
                </a:solidFill>
              </a:rPr>
              <a:t>implies</a:t>
            </a:r>
            <a:r>
              <a:rPr lang="it-IT" sz="2000" b="1" dirty="0">
                <a:solidFill>
                  <a:srgbClr val="008000"/>
                </a:solidFill>
              </a:rPr>
              <a:t> jet </a:t>
            </a:r>
            <a:r>
              <a:rPr lang="it-IT" sz="2000" b="1" dirty="0" err="1">
                <a:solidFill>
                  <a:srgbClr val="008000"/>
                </a:solidFill>
              </a:rPr>
              <a:t>power</a:t>
            </a:r>
            <a:r>
              <a:rPr lang="it-IT" sz="2000" b="1" dirty="0">
                <a:solidFill>
                  <a:srgbClr val="008000"/>
                </a:solidFill>
              </a:rPr>
              <a:t> of ~e48 erg/</a:t>
            </a:r>
            <a:r>
              <a:rPr lang="it-IT" sz="2000" b="1" dirty="0" err="1">
                <a:solidFill>
                  <a:srgbClr val="008000"/>
                </a:solidFill>
              </a:rPr>
              <a:t>s</a:t>
            </a:r>
            <a:endParaRPr lang="en-US" sz="2000" b="1" dirty="0">
              <a:solidFill>
                <a:srgbClr val="008000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906473" y="48801"/>
            <a:ext cx="75687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i="1" dirty="0" err="1" smtClean="0">
                <a:solidFill>
                  <a:srgbClr val="000090"/>
                </a:solidFill>
              </a:rPr>
              <a:t>P</a:t>
            </a:r>
            <a:r>
              <a:rPr lang="en-US" sz="1600" b="1" i="1" dirty="0" err="1" smtClean="0">
                <a:solidFill>
                  <a:srgbClr val="000090"/>
                </a:solidFill>
              </a:rPr>
              <a:t>jet</a:t>
            </a:r>
            <a:r>
              <a:rPr lang="en-US" sz="2400" b="1" i="1" dirty="0" smtClean="0">
                <a:solidFill>
                  <a:srgbClr val="000090"/>
                </a:solidFill>
              </a:rPr>
              <a:t> </a:t>
            </a:r>
            <a:r>
              <a:rPr lang="en-US" sz="2400" b="1" i="1" dirty="0" err="1" smtClean="0">
                <a:solidFill>
                  <a:srgbClr val="000090"/>
                </a:solidFill>
              </a:rPr>
              <a:t>vs</a:t>
            </a:r>
            <a:r>
              <a:rPr lang="en-US" sz="2400" b="1" i="1" dirty="0" smtClean="0">
                <a:solidFill>
                  <a:srgbClr val="000090"/>
                </a:solidFill>
              </a:rPr>
              <a:t> </a:t>
            </a:r>
            <a:r>
              <a:rPr lang="en-US" sz="2400" b="1" i="1" dirty="0" err="1" smtClean="0">
                <a:solidFill>
                  <a:srgbClr val="000090"/>
                </a:solidFill>
              </a:rPr>
              <a:t>L</a:t>
            </a:r>
            <a:r>
              <a:rPr lang="en-US" sz="1600" b="1" i="1" dirty="0" err="1" smtClean="0">
                <a:solidFill>
                  <a:srgbClr val="000090"/>
                </a:solidFill>
              </a:rPr>
              <a:t>jet</a:t>
            </a:r>
            <a:r>
              <a:rPr lang="en-US" sz="2400" b="1" i="1" dirty="0" smtClean="0">
                <a:solidFill>
                  <a:srgbClr val="000090"/>
                </a:solidFill>
              </a:rPr>
              <a:t> relationship in GRBs, </a:t>
            </a:r>
            <a:r>
              <a:rPr lang="en-US" sz="2400" b="1" i="1" dirty="0" err="1" smtClean="0">
                <a:solidFill>
                  <a:srgbClr val="000090"/>
                </a:solidFill>
              </a:rPr>
              <a:t>blazars</a:t>
            </a:r>
            <a:r>
              <a:rPr lang="en-US" sz="2400" b="1" i="1" dirty="0" smtClean="0">
                <a:solidFill>
                  <a:srgbClr val="000090"/>
                </a:solidFill>
              </a:rPr>
              <a:t>, X-ray binaries</a:t>
            </a:r>
            <a:endParaRPr lang="en-US" sz="2400" b="1" i="1" dirty="0">
              <a:solidFill>
                <a:srgbClr val="000090"/>
              </a:solidFill>
              <a:cs typeface="+mn-cs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920" y="554803"/>
            <a:ext cx="4367773" cy="6160163"/>
          </a:xfrm>
          <a:prstGeom prst="rect">
            <a:avLst/>
          </a:prstGeom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822597" y="960996"/>
            <a:ext cx="68135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GRBs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489505" y="2882471"/>
            <a:ext cx="123200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 dirty="0" err="1" smtClean="0">
                <a:solidFill>
                  <a:srgbClr val="0000FF"/>
                </a:solidFill>
              </a:rPr>
              <a:t>Blazars</a:t>
            </a:r>
            <a:endParaRPr lang="en-US" sz="1600" b="1" dirty="0">
              <a:solidFill>
                <a:srgbClr val="0000FF"/>
              </a:solidFill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489505" y="5348277"/>
            <a:ext cx="166291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 dirty="0" smtClean="0">
                <a:solidFill>
                  <a:srgbClr val="FF1EDF"/>
                </a:solidFill>
              </a:rPr>
              <a:t>X-ray Binaries</a:t>
            </a:r>
            <a:endParaRPr lang="en-US" sz="1600" b="1" dirty="0">
              <a:solidFill>
                <a:srgbClr val="FF1EDF"/>
              </a:solidFill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4943283" y="5624401"/>
            <a:ext cx="2304335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b="1" i="1" dirty="0" err="1" smtClean="0">
                <a:solidFill>
                  <a:srgbClr val="000090"/>
                </a:solidFill>
              </a:rPr>
              <a:t>Nemmen</a:t>
            </a:r>
            <a:r>
              <a:rPr lang="en-US" sz="1400" b="1" i="1" dirty="0" smtClean="0">
                <a:solidFill>
                  <a:srgbClr val="000090"/>
                </a:solidFill>
              </a:rPr>
              <a:t> et al. 2012 </a:t>
            </a:r>
          </a:p>
          <a:p>
            <a:pPr>
              <a:defRPr/>
            </a:pPr>
            <a:r>
              <a:rPr lang="en-US" sz="1400" b="1" i="1" dirty="0" smtClean="0">
                <a:solidFill>
                  <a:srgbClr val="000090"/>
                </a:solidFill>
              </a:rPr>
              <a:t>Ma et al. 2014</a:t>
            </a:r>
          </a:p>
          <a:p>
            <a:pPr>
              <a:defRPr/>
            </a:pPr>
            <a:r>
              <a:rPr lang="en-US" sz="1400" b="1" i="1" dirty="0" smtClean="0">
                <a:solidFill>
                  <a:srgbClr val="000090"/>
                </a:solidFill>
              </a:rPr>
              <a:t>Lamb, Kobayashi, EP 2017</a:t>
            </a: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4978194" y="2374639"/>
            <a:ext cx="343884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 smtClean="0">
                <a:solidFill>
                  <a:srgbClr val="000090"/>
                </a:solidFill>
              </a:rPr>
              <a:t>Radiation efficiency holds over many orders of magnitude in luminosity and jet power</a:t>
            </a: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558948" y="4378754"/>
            <a:ext cx="1368381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200" b="1" i="1" dirty="0" err="1" smtClean="0">
                <a:solidFill>
                  <a:srgbClr val="000090"/>
                </a:solidFill>
              </a:rPr>
              <a:t>P</a:t>
            </a:r>
            <a:r>
              <a:rPr lang="en-US" sz="1600" b="1" i="1" dirty="0" err="1" smtClean="0">
                <a:solidFill>
                  <a:srgbClr val="000090"/>
                </a:solidFill>
              </a:rPr>
              <a:t>jet</a:t>
            </a:r>
            <a:r>
              <a:rPr lang="en-US" sz="2000" b="1" i="1" dirty="0" smtClean="0">
                <a:solidFill>
                  <a:srgbClr val="000090"/>
                </a:solidFill>
              </a:rPr>
              <a:t> ~ </a:t>
            </a:r>
            <a:r>
              <a:rPr lang="en-US" sz="2200" b="1" i="1" dirty="0" err="1" smtClean="0">
                <a:solidFill>
                  <a:srgbClr val="000090"/>
                </a:solidFill>
              </a:rPr>
              <a:t>L</a:t>
            </a:r>
            <a:r>
              <a:rPr lang="en-US" sz="1600" b="1" i="1" dirty="0" err="1" smtClean="0">
                <a:solidFill>
                  <a:srgbClr val="000090"/>
                </a:solidFill>
              </a:rPr>
              <a:t>jet</a:t>
            </a:r>
            <a:endParaRPr lang="en-US" sz="1600" b="1" i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519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774700"/>
            <a:ext cx="8161338" cy="553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755650" y="6237288"/>
            <a:ext cx="46799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 i="1" dirty="0" err="1">
                <a:solidFill>
                  <a:srgbClr val="000000"/>
                </a:solidFill>
                <a:cs typeface="+mn-cs"/>
              </a:rPr>
              <a:t>Komossa</a:t>
            </a:r>
            <a:r>
              <a:rPr lang="en-US" sz="1400" b="1" i="1" dirty="0">
                <a:solidFill>
                  <a:srgbClr val="000000"/>
                </a:solidFill>
                <a:cs typeface="+mn-cs"/>
              </a:rPr>
              <a:t> &amp; </a:t>
            </a:r>
            <a:r>
              <a:rPr lang="en-US" sz="1400" b="1" i="1" dirty="0" err="1">
                <a:solidFill>
                  <a:srgbClr val="000000"/>
                </a:solidFill>
                <a:cs typeface="+mn-cs"/>
              </a:rPr>
              <a:t>Zensus</a:t>
            </a:r>
            <a:r>
              <a:rPr lang="en-US" sz="1400" b="1" i="1" dirty="0">
                <a:solidFill>
                  <a:srgbClr val="000000"/>
                </a:solidFill>
                <a:cs typeface="+mn-cs"/>
              </a:rPr>
              <a:t> 2015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694782" y="231775"/>
            <a:ext cx="57667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000000"/>
                </a:solidFill>
                <a:cs typeface="+mn-cs"/>
              </a:rPr>
              <a:t>SMBH binary evolution, </a:t>
            </a:r>
            <a:r>
              <a:rPr lang="en-US" sz="2400" b="1" dirty="0" err="1">
                <a:solidFill>
                  <a:srgbClr val="000000"/>
                </a:solidFill>
                <a:cs typeface="+mn-cs"/>
              </a:rPr>
              <a:t>inspiral</a:t>
            </a:r>
            <a:r>
              <a:rPr lang="en-US" sz="2400" b="1" dirty="0">
                <a:solidFill>
                  <a:srgbClr val="000000"/>
                </a:solidFill>
                <a:cs typeface="+mn-cs"/>
              </a:rPr>
              <a:t> and merger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386" name="Text Box 2"/>
          <p:cNvSpPr txBox="1">
            <a:spLocks noChangeArrowheads="1"/>
          </p:cNvSpPr>
          <p:nvPr/>
        </p:nvSpPr>
        <p:spPr bwMode="auto">
          <a:xfrm>
            <a:off x="1668249" y="66174"/>
            <a:ext cx="6348868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2400"/>
              </a:spcBef>
              <a:defRPr/>
            </a:pPr>
            <a:r>
              <a:rPr lang="en-US" sz="2400" b="1" dirty="0">
                <a:solidFill>
                  <a:srgbClr val="000090"/>
                </a:solidFill>
                <a:cs typeface="+mn-cs"/>
              </a:rPr>
              <a:t>OJ 287 (z = 0.306):  historical optical light curve</a:t>
            </a:r>
          </a:p>
        </p:txBody>
      </p:sp>
      <p:pic>
        <p:nvPicPr>
          <p:cNvPr id="73730" name="Immagine 1" descr="Historic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711200"/>
            <a:ext cx="8101012" cy="567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68313" y="6165850"/>
            <a:ext cx="828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ts val="2400"/>
              </a:spcBef>
              <a:defRPr/>
            </a:pPr>
            <a:r>
              <a:rPr lang="en-US" sz="1400" b="1" i="1" dirty="0" err="1">
                <a:solidFill>
                  <a:srgbClr val="000090"/>
                </a:solidFill>
                <a:cs typeface="+mn-cs"/>
              </a:rPr>
              <a:t>Valtonen</a:t>
            </a:r>
            <a:r>
              <a:rPr lang="en-US" sz="1400" b="1" i="1" dirty="0">
                <a:solidFill>
                  <a:srgbClr val="000090"/>
                </a:solidFill>
                <a:cs typeface="+mn-cs"/>
              </a:rPr>
              <a:t> &amp; Sillanpaa 2011</a:t>
            </a:r>
          </a:p>
        </p:txBody>
      </p:sp>
      <p:cxnSp>
        <p:nvCxnSpPr>
          <p:cNvPr id="5" name="Connettore 1 4"/>
          <p:cNvCxnSpPr/>
          <p:nvPr/>
        </p:nvCxnSpPr>
        <p:spPr bwMode="auto">
          <a:xfrm>
            <a:off x="6300788" y="908050"/>
            <a:ext cx="0" cy="50419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476375" y="5205413"/>
            <a:ext cx="3167063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ts val="2400"/>
              </a:spcBef>
              <a:defRPr/>
            </a:pPr>
            <a:r>
              <a:rPr lang="en-US" sz="2000" b="1" dirty="0">
                <a:solidFill>
                  <a:srgbClr val="000090"/>
                </a:solidFill>
                <a:cs typeface="+mn-cs"/>
              </a:rPr>
              <a:t>Rest-frame period: ~8 </a:t>
            </a:r>
            <a:r>
              <a:rPr lang="en-US" sz="2000" b="1" dirty="0" err="1">
                <a:solidFill>
                  <a:srgbClr val="000090"/>
                </a:solidFill>
                <a:cs typeface="+mn-cs"/>
              </a:rPr>
              <a:t>yr</a:t>
            </a:r>
            <a:endParaRPr lang="en-US" sz="2000" b="1" dirty="0">
              <a:solidFill>
                <a:srgbClr val="000090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386" name="Text Box 2"/>
          <p:cNvSpPr txBox="1">
            <a:spLocks noChangeArrowheads="1"/>
          </p:cNvSpPr>
          <p:nvPr/>
        </p:nvSpPr>
        <p:spPr bwMode="auto">
          <a:xfrm>
            <a:off x="2627313" y="-100013"/>
            <a:ext cx="4321175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2800" b="1" dirty="0">
                <a:solidFill>
                  <a:srgbClr val="000090"/>
                </a:solidFill>
                <a:cs typeface="+mn-cs"/>
              </a:rPr>
              <a:t>PKS1510-089 (z = 0.361)</a:t>
            </a:r>
          </a:p>
        </p:txBody>
      </p:sp>
      <p:pic>
        <p:nvPicPr>
          <p:cNvPr id="63490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63563"/>
            <a:ext cx="8281988" cy="610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611188" y="6381750"/>
            <a:ext cx="17287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1400" b="1" i="1" dirty="0" err="1">
                <a:solidFill>
                  <a:srgbClr val="000000"/>
                </a:solidFill>
                <a:cs typeface="+mn-cs"/>
              </a:rPr>
              <a:t>Abdo</a:t>
            </a:r>
            <a:r>
              <a:rPr lang="en-US" sz="1400" b="1" i="1" dirty="0">
                <a:solidFill>
                  <a:srgbClr val="000000"/>
                </a:solidFill>
                <a:cs typeface="+mn-cs"/>
              </a:rPr>
              <a:t> et al. 2010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403350" y="3429000"/>
            <a:ext cx="3816350" cy="48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1800" b="1" i="1" dirty="0">
                <a:solidFill>
                  <a:srgbClr val="0000FF"/>
                </a:solidFill>
                <a:cs typeface="+mn-cs"/>
              </a:rPr>
              <a:t>Fermi</a:t>
            </a:r>
            <a:r>
              <a:rPr lang="en-US" sz="1800" b="1" dirty="0">
                <a:solidFill>
                  <a:srgbClr val="0000FF"/>
                </a:solidFill>
                <a:cs typeface="+mn-cs"/>
              </a:rPr>
              <a:t>-LAT (Sep 2008 – Jun 2009)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CasellaDiTesto 1"/>
          <p:cNvSpPr txBox="1">
            <a:spLocks noChangeArrowheads="1"/>
          </p:cNvSpPr>
          <p:nvPr/>
        </p:nvSpPr>
        <p:spPr bwMode="auto">
          <a:xfrm>
            <a:off x="2946400" y="998538"/>
            <a:ext cx="18415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it-IT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68313" y="-138113"/>
            <a:ext cx="8424862" cy="61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ts val="2400"/>
              </a:spcBef>
              <a:defRPr/>
            </a:pPr>
            <a:r>
              <a:rPr lang="en-US" sz="2400" b="1" dirty="0">
                <a:solidFill>
                  <a:srgbClr val="000090"/>
                </a:solidFill>
                <a:cs typeface="+mn-cs"/>
              </a:rPr>
              <a:t>PKS1510-089 (z = 0.361): one of a handful of </a:t>
            </a:r>
            <a:r>
              <a:rPr lang="en-US" sz="2400" b="1" dirty="0" err="1">
                <a:solidFill>
                  <a:srgbClr val="000090"/>
                </a:solidFill>
                <a:cs typeface="+mn-cs"/>
              </a:rPr>
              <a:t>TeV</a:t>
            </a:r>
            <a:r>
              <a:rPr lang="en-US" sz="2400" b="1" dirty="0">
                <a:solidFill>
                  <a:srgbClr val="000090"/>
                </a:solidFill>
                <a:cs typeface="+mn-cs"/>
              </a:rPr>
              <a:t> FSRQs </a:t>
            </a:r>
          </a:p>
        </p:txBody>
      </p:sp>
      <p:pic>
        <p:nvPicPr>
          <p:cNvPr id="67587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552450"/>
            <a:ext cx="6553200" cy="611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0386" name="Text Box 2"/>
          <p:cNvSpPr txBox="1">
            <a:spLocks noChangeArrowheads="1"/>
          </p:cNvSpPr>
          <p:nvPr/>
        </p:nvSpPr>
        <p:spPr bwMode="auto">
          <a:xfrm>
            <a:off x="496907" y="6308725"/>
            <a:ext cx="2235945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2400"/>
              </a:spcBef>
              <a:defRPr/>
            </a:pPr>
            <a:r>
              <a:rPr lang="en-US" sz="1400" b="1" i="1" dirty="0" err="1" smtClean="0">
                <a:solidFill>
                  <a:srgbClr val="000090"/>
                </a:solidFill>
                <a:cs typeface="+mn-cs"/>
              </a:rPr>
              <a:t>Castignani</a:t>
            </a:r>
            <a:r>
              <a:rPr lang="en-US" sz="1400" b="1" i="1" dirty="0" smtClean="0">
                <a:solidFill>
                  <a:srgbClr val="000090"/>
                </a:solidFill>
                <a:cs typeface="+mn-cs"/>
              </a:rPr>
              <a:t>, EP, </a:t>
            </a:r>
            <a:r>
              <a:rPr lang="en-US" sz="1400" b="1" i="1" dirty="0" smtClean="0">
                <a:solidFill>
                  <a:srgbClr val="000090"/>
                </a:solidFill>
              </a:rPr>
              <a:t> et al. 2017</a:t>
            </a:r>
            <a:endParaRPr lang="en-US" sz="1400" b="1" i="1" dirty="0">
              <a:solidFill>
                <a:srgbClr val="000090"/>
              </a:solidFill>
              <a:cs typeface="+mn-cs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268538" y="3573463"/>
            <a:ext cx="172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ts val="2400"/>
              </a:spcBef>
              <a:defRPr/>
            </a:pPr>
            <a:r>
              <a:rPr lang="en-US" sz="1400" b="1" dirty="0">
                <a:cs typeface="+mn-cs"/>
              </a:rPr>
              <a:t>2 emitting zones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995738" y="4437063"/>
            <a:ext cx="7921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ts val="2400"/>
              </a:spcBef>
              <a:defRPr/>
            </a:pPr>
            <a:r>
              <a:rPr lang="en-US" sz="1400" b="1" dirty="0">
                <a:solidFill>
                  <a:srgbClr val="FF0000"/>
                </a:solidFill>
                <a:cs typeface="+mn-cs"/>
              </a:rPr>
              <a:t>outer</a:t>
            </a:r>
            <a:r>
              <a:rPr lang="en-US" sz="1400" b="1" dirty="0">
                <a:cs typeface="+mn-cs"/>
              </a:rPr>
              <a:t> </a:t>
            </a: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339975" y="4149725"/>
            <a:ext cx="719138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ts val="2400"/>
              </a:spcBef>
              <a:defRPr/>
            </a:pPr>
            <a:r>
              <a:rPr lang="en-US" sz="1400" b="1" dirty="0">
                <a:solidFill>
                  <a:srgbClr val="008000"/>
                </a:solidFill>
                <a:cs typeface="+mn-cs"/>
              </a:rPr>
              <a:t>Inner</a:t>
            </a:r>
            <a:r>
              <a:rPr lang="en-US" sz="1600" b="1" dirty="0">
                <a:cs typeface="+mn-cs"/>
              </a:rPr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272" name="Text Box 8"/>
          <p:cNvSpPr txBox="1">
            <a:spLocks noChangeArrowheads="1"/>
          </p:cNvSpPr>
          <p:nvPr/>
        </p:nvSpPr>
        <p:spPr bwMode="auto">
          <a:xfrm>
            <a:off x="381000" y="2773363"/>
            <a:ext cx="2357737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 smtClean="0">
                <a:cs typeface="+mn-cs"/>
              </a:rPr>
              <a:t>~10</a:t>
            </a:r>
            <a:r>
              <a:rPr lang="en-US" sz="2000" dirty="0">
                <a:cs typeface="+mn-cs"/>
              </a:rPr>
              <a:t>% of all AGNs are </a:t>
            </a:r>
          </a:p>
          <a:p>
            <a:pPr>
              <a:defRPr/>
            </a:pPr>
            <a:r>
              <a:rPr lang="en-US" sz="2000" dirty="0">
                <a:cs typeface="+mn-cs"/>
              </a:rPr>
              <a:t>radio-loud, and a </a:t>
            </a:r>
          </a:p>
          <a:p>
            <a:pPr>
              <a:defRPr/>
            </a:pPr>
            <a:r>
              <a:rPr lang="en-US" sz="2000" dirty="0">
                <a:cs typeface="+mn-cs"/>
              </a:rPr>
              <a:t>small fraction of </a:t>
            </a:r>
          </a:p>
          <a:p>
            <a:pPr>
              <a:defRPr/>
            </a:pPr>
            <a:r>
              <a:rPr lang="en-US" sz="2000" dirty="0">
                <a:cs typeface="+mn-cs"/>
              </a:rPr>
              <a:t>these are </a:t>
            </a:r>
            <a:r>
              <a:rPr lang="en-US" sz="2000" dirty="0" err="1">
                <a:cs typeface="+mn-cs"/>
              </a:rPr>
              <a:t>blazars</a:t>
            </a:r>
            <a:endParaRPr lang="en-US" sz="1800" dirty="0">
              <a:cs typeface="+mn-cs"/>
            </a:endParaRPr>
          </a:p>
        </p:txBody>
      </p:sp>
      <p:pic>
        <p:nvPicPr>
          <p:cNvPr id="16386" name="Picture 9" descr="Unified_model_AGN_Padovani_Urry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438" y="381000"/>
            <a:ext cx="5516562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7275" name="Text Box 11"/>
          <p:cNvSpPr txBox="1">
            <a:spLocks noChangeArrowheads="1"/>
          </p:cNvSpPr>
          <p:nvPr/>
        </p:nvSpPr>
        <p:spPr bwMode="auto">
          <a:xfrm>
            <a:off x="485775" y="685800"/>
            <a:ext cx="24923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i="1" dirty="0">
                <a:solidFill>
                  <a:schemeClr val="accent2">
                    <a:lumMod val="75000"/>
                  </a:schemeClr>
                </a:solidFill>
                <a:cs typeface="+mn-cs"/>
              </a:rPr>
              <a:t>UNIFIED SCHEME OF AGN </a:t>
            </a:r>
          </a:p>
          <a:p>
            <a:pPr>
              <a:defRPr/>
            </a:pPr>
            <a:r>
              <a:rPr lang="en-US" sz="1400" i="1" dirty="0">
                <a:solidFill>
                  <a:schemeClr val="accent2">
                    <a:lumMod val="75000"/>
                  </a:schemeClr>
                </a:solidFill>
                <a:cs typeface="+mn-cs"/>
              </a:rPr>
              <a:t>(</a:t>
            </a:r>
            <a:r>
              <a:rPr lang="en-US" sz="1400" i="1" dirty="0" err="1">
                <a:solidFill>
                  <a:schemeClr val="accent2">
                    <a:lumMod val="75000"/>
                  </a:schemeClr>
                </a:solidFill>
                <a:cs typeface="+mn-cs"/>
              </a:rPr>
              <a:t>Urry</a:t>
            </a:r>
            <a:r>
              <a:rPr lang="en-US" sz="1400" i="1" dirty="0">
                <a:solidFill>
                  <a:schemeClr val="accent2">
                    <a:lumMod val="75000"/>
                  </a:schemeClr>
                </a:solidFill>
                <a:cs typeface="+mn-cs"/>
              </a:rPr>
              <a:t> &amp; </a:t>
            </a:r>
            <a:r>
              <a:rPr lang="en-US" sz="1400" i="1" dirty="0" err="1">
                <a:solidFill>
                  <a:schemeClr val="accent2">
                    <a:lumMod val="75000"/>
                  </a:schemeClr>
                </a:solidFill>
                <a:cs typeface="+mn-cs"/>
              </a:rPr>
              <a:t>Padovani</a:t>
            </a:r>
            <a:r>
              <a:rPr lang="en-US" sz="1400" i="1" dirty="0">
                <a:solidFill>
                  <a:schemeClr val="accent2">
                    <a:lumMod val="75000"/>
                  </a:schemeClr>
                </a:solidFill>
                <a:cs typeface="+mn-cs"/>
              </a:rPr>
              <a:t> 1995)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CasellaDiTesto 1"/>
          <p:cNvSpPr txBox="1">
            <a:spLocks noChangeArrowheads="1"/>
          </p:cNvSpPr>
          <p:nvPr/>
        </p:nvSpPr>
        <p:spPr bwMode="auto">
          <a:xfrm>
            <a:off x="2946400" y="998538"/>
            <a:ext cx="18415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it-IT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68313" y="0"/>
            <a:ext cx="8280400" cy="5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ts val="2400"/>
              </a:spcBef>
              <a:defRPr/>
            </a:pPr>
            <a:r>
              <a:rPr lang="en-US" sz="2000" b="1" dirty="0">
                <a:solidFill>
                  <a:srgbClr val="000090"/>
                </a:solidFill>
                <a:cs typeface="+mn-cs"/>
              </a:rPr>
              <a:t>PKS1510-089 (z = 0.36): periodicity search returns negative results </a:t>
            </a:r>
          </a:p>
        </p:txBody>
      </p:sp>
      <p:sp>
        <p:nvSpPr>
          <p:cNvPr id="1040386" name="Text Box 2"/>
          <p:cNvSpPr txBox="1">
            <a:spLocks noChangeArrowheads="1"/>
          </p:cNvSpPr>
          <p:nvPr/>
        </p:nvSpPr>
        <p:spPr bwMode="auto">
          <a:xfrm>
            <a:off x="468313" y="6272213"/>
            <a:ext cx="3743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ts val="2400"/>
              </a:spcBef>
              <a:defRPr/>
            </a:pPr>
            <a:r>
              <a:rPr lang="en-US" sz="1400" b="1" i="1" dirty="0" err="1" smtClean="0">
                <a:solidFill>
                  <a:srgbClr val="000090"/>
                </a:solidFill>
                <a:cs typeface="+mn-cs"/>
              </a:rPr>
              <a:t>Castignani</a:t>
            </a:r>
            <a:r>
              <a:rPr lang="en-US" sz="1400" b="1" i="1" dirty="0" smtClean="0">
                <a:solidFill>
                  <a:srgbClr val="000090"/>
                </a:solidFill>
                <a:cs typeface="+mn-cs"/>
              </a:rPr>
              <a:t>, EP,</a:t>
            </a:r>
            <a:r>
              <a:rPr lang="en-US" sz="1400" b="1" i="1" dirty="0" smtClean="0">
                <a:solidFill>
                  <a:srgbClr val="000090"/>
                </a:solidFill>
              </a:rPr>
              <a:t> </a:t>
            </a:r>
            <a:r>
              <a:rPr lang="en-US" sz="1400" b="1" i="1" dirty="0" smtClean="0">
                <a:solidFill>
                  <a:srgbClr val="000090"/>
                </a:solidFill>
                <a:cs typeface="+mn-cs"/>
              </a:rPr>
              <a:t>et </a:t>
            </a:r>
            <a:r>
              <a:rPr lang="en-US" sz="1400" b="1" i="1" dirty="0">
                <a:solidFill>
                  <a:srgbClr val="000090"/>
                </a:solidFill>
                <a:cs typeface="+mn-cs"/>
              </a:rPr>
              <a:t>al</a:t>
            </a:r>
            <a:r>
              <a:rPr lang="en-US" sz="1400" b="1" i="1" dirty="0" smtClean="0">
                <a:solidFill>
                  <a:srgbClr val="000090"/>
                </a:solidFill>
                <a:cs typeface="+mn-cs"/>
              </a:rPr>
              <a:t>.</a:t>
            </a:r>
            <a:r>
              <a:rPr lang="en-US" sz="1400" b="1" i="1" dirty="0">
                <a:solidFill>
                  <a:srgbClr val="000090"/>
                </a:solidFill>
              </a:rPr>
              <a:t> </a:t>
            </a:r>
            <a:r>
              <a:rPr lang="en-US" sz="1400" b="1" i="1" dirty="0" smtClean="0">
                <a:solidFill>
                  <a:srgbClr val="000090"/>
                </a:solidFill>
              </a:rPr>
              <a:t>2017</a:t>
            </a:r>
            <a:endParaRPr lang="en-US" sz="1400" b="1" i="1" dirty="0">
              <a:solidFill>
                <a:srgbClr val="000090"/>
              </a:solidFill>
              <a:cs typeface="+mn-cs"/>
            </a:endParaRPr>
          </a:p>
        </p:txBody>
      </p:sp>
      <p:pic>
        <p:nvPicPr>
          <p:cNvPr id="69636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573463"/>
            <a:ext cx="7421563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7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3" y="692150"/>
            <a:ext cx="7267575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387" name="Text Box 3"/>
          <p:cNvSpPr txBox="1">
            <a:spLocks noChangeArrowheads="1"/>
          </p:cNvSpPr>
          <p:nvPr/>
        </p:nvSpPr>
        <p:spPr bwMode="auto">
          <a:xfrm>
            <a:off x="652516" y="1203501"/>
            <a:ext cx="8039963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262673"/>
                </a:solidFill>
              </a:rPr>
              <a:t>Variability has different characteristics even in the same source, </a:t>
            </a:r>
          </a:p>
          <a:p>
            <a:pPr>
              <a:defRPr/>
            </a:pPr>
            <a:r>
              <a:rPr lang="en-US" sz="2000" b="1" dirty="0">
                <a:solidFill>
                  <a:srgbClr val="262673"/>
                </a:solidFill>
              </a:rPr>
              <a:t>and depending on the source </a:t>
            </a:r>
            <a:r>
              <a:rPr lang="en-US" sz="2000" b="1" dirty="0" smtClean="0">
                <a:solidFill>
                  <a:srgbClr val="262673"/>
                </a:solidFill>
              </a:rPr>
              <a:t>state: </a:t>
            </a:r>
            <a:r>
              <a:rPr lang="en-US" sz="2000" b="1" dirty="0">
                <a:solidFill>
                  <a:srgbClr val="262673"/>
                </a:solidFill>
              </a:rPr>
              <a:t> </a:t>
            </a:r>
            <a:r>
              <a:rPr lang="en-US" sz="2000" b="1" dirty="0" smtClean="0">
                <a:solidFill>
                  <a:srgbClr val="262673"/>
                </a:solidFill>
              </a:rPr>
              <a:t>inhomogeneous </a:t>
            </a:r>
            <a:r>
              <a:rPr lang="en-US" sz="2000" b="1" dirty="0">
                <a:solidFill>
                  <a:srgbClr val="262673"/>
                </a:solidFill>
              </a:rPr>
              <a:t>regions </a:t>
            </a:r>
            <a:r>
              <a:rPr lang="en-US" sz="2000" b="1" dirty="0">
                <a:solidFill>
                  <a:srgbClr val="262673"/>
                </a:solidFill>
              </a:rPr>
              <a:t> </a:t>
            </a:r>
            <a:r>
              <a:rPr lang="en-US" sz="2000" b="1" dirty="0" smtClean="0">
                <a:solidFill>
                  <a:srgbClr val="262673"/>
                </a:solidFill>
              </a:rPr>
              <a:t>and multi-component models</a:t>
            </a:r>
            <a:r>
              <a:rPr lang="en-US" sz="2000" b="1" dirty="0">
                <a:solidFill>
                  <a:srgbClr val="262673"/>
                </a:solidFill>
              </a:rPr>
              <a:t> </a:t>
            </a:r>
            <a:r>
              <a:rPr lang="en-US" sz="2000" b="1" dirty="0" smtClean="0">
                <a:solidFill>
                  <a:srgbClr val="262673"/>
                </a:solidFill>
              </a:rPr>
              <a:t>(</a:t>
            </a:r>
            <a:r>
              <a:rPr lang="en-US" sz="2000" b="1" dirty="0">
                <a:solidFill>
                  <a:srgbClr val="262673"/>
                </a:solidFill>
              </a:rPr>
              <a:t>see e.g. </a:t>
            </a:r>
            <a:r>
              <a:rPr lang="en-US" sz="2000" b="1" dirty="0" err="1" smtClean="0">
                <a:solidFill>
                  <a:srgbClr val="262673"/>
                </a:solidFill>
              </a:rPr>
              <a:t>TeV</a:t>
            </a:r>
            <a:r>
              <a:rPr lang="en-US" sz="2000" b="1" dirty="0" smtClean="0">
                <a:solidFill>
                  <a:srgbClr val="262673"/>
                </a:solidFill>
              </a:rPr>
              <a:t> </a:t>
            </a:r>
            <a:r>
              <a:rPr lang="en-US" sz="2000" b="1" dirty="0">
                <a:solidFill>
                  <a:srgbClr val="262673"/>
                </a:solidFill>
              </a:rPr>
              <a:t>emission in </a:t>
            </a:r>
            <a:r>
              <a:rPr lang="en-US" sz="2000" b="1" dirty="0" smtClean="0">
                <a:solidFill>
                  <a:srgbClr val="262673"/>
                </a:solidFill>
              </a:rPr>
              <a:t>FSRQs)</a:t>
            </a:r>
            <a:endParaRPr lang="en-US" sz="2000" b="1" dirty="0">
              <a:solidFill>
                <a:srgbClr val="262673"/>
              </a:solidFill>
            </a:endParaRPr>
          </a:p>
          <a:p>
            <a:pPr>
              <a:defRPr/>
            </a:pPr>
            <a:endParaRPr lang="en-US" sz="2000" b="1" dirty="0" smtClean="0">
              <a:solidFill>
                <a:srgbClr val="262673"/>
              </a:solidFill>
            </a:endParaRPr>
          </a:p>
          <a:p>
            <a:pPr>
              <a:defRPr/>
            </a:pPr>
            <a:endParaRPr lang="en-US" sz="2000" b="1" dirty="0" smtClean="0">
              <a:solidFill>
                <a:srgbClr val="262673"/>
              </a:solidFill>
            </a:endParaRPr>
          </a:p>
          <a:p>
            <a:pPr>
              <a:defRPr/>
            </a:pPr>
            <a:r>
              <a:rPr lang="en-US" sz="2000" b="1" dirty="0">
                <a:solidFill>
                  <a:srgbClr val="262673"/>
                </a:solidFill>
              </a:rPr>
              <a:t>U</a:t>
            </a:r>
            <a:r>
              <a:rPr lang="en-US" sz="2000" b="1" dirty="0" smtClean="0">
                <a:solidFill>
                  <a:srgbClr val="262673"/>
                </a:solidFill>
              </a:rPr>
              <a:t>ltra</a:t>
            </a:r>
            <a:r>
              <a:rPr lang="en-US" sz="2000" b="1" dirty="0">
                <a:solidFill>
                  <a:srgbClr val="262673"/>
                </a:solidFill>
              </a:rPr>
              <a:t>-high energy </a:t>
            </a:r>
            <a:r>
              <a:rPr lang="en-US" sz="2000" b="1" dirty="0" smtClean="0">
                <a:solidFill>
                  <a:srgbClr val="262673"/>
                </a:solidFill>
              </a:rPr>
              <a:t>neutrinos may set critical constraints (see PKS1424-418,</a:t>
            </a:r>
          </a:p>
          <a:p>
            <a:pPr>
              <a:defRPr/>
            </a:pPr>
            <a:r>
              <a:rPr lang="en-US" sz="2000" b="1" dirty="0" smtClean="0">
                <a:solidFill>
                  <a:srgbClr val="262673"/>
                </a:solidFill>
              </a:rPr>
              <a:t>Z = 1.522,  and recent </a:t>
            </a:r>
            <a:r>
              <a:rPr lang="en-US" sz="2000" b="1" dirty="0" err="1" smtClean="0">
                <a:solidFill>
                  <a:srgbClr val="262673"/>
                </a:solidFill>
              </a:rPr>
              <a:t>IceCube</a:t>
            </a:r>
            <a:r>
              <a:rPr lang="en-US" sz="2000" b="1" dirty="0" smtClean="0">
                <a:solidFill>
                  <a:srgbClr val="262673"/>
                </a:solidFill>
              </a:rPr>
              <a:t> event 170922/TXS0506+056, z &gt; 0.15)</a:t>
            </a:r>
            <a:endParaRPr lang="en-US" sz="2000" b="1" dirty="0">
              <a:solidFill>
                <a:srgbClr val="262673"/>
              </a:solidFill>
            </a:endParaRPr>
          </a:p>
          <a:p>
            <a:pPr>
              <a:defRPr/>
            </a:pPr>
            <a:endParaRPr lang="en-US" sz="2000" b="1" dirty="0" smtClean="0">
              <a:solidFill>
                <a:srgbClr val="262673"/>
              </a:solidFill>
            </a:endParaRPr>
          </a:p>
          <a:p>
            <a:pPr>
              <a:defRPr/>
            </a:pPr>
            <a:endParaRPr lang="en-US" sz="2000" b="1" dirty="0">
              <a:solidFill>
                <a:srgbClr val="262673"/>
              </a:solidFill>
            </a:endParaRPr>
          </a:p>
          <a:p>
            <a:pPr>
              <a:defRPr/>
            </a:pPr>
            <a:r>
              <a:rPr lang="en-US" sz="2000" b="1" dirty="0" smtClean="0">
                <a:solidFill>
                  <a:srgbClr val="262673"/>
                </a:solidFill>
              </a:rPr>
              <a:t>Jet fundamental properties and mechanisms may be governed by few parameters and may be largely independent on central BH mass</a:t>
            </a:r>
          </a:p>
          <a:p>
            <a:pPr>
              <a:defRPr/>
            </a:pPr>
            <a:endParaRPr lang="en-US" sz="2000" b="1" dirty="0" smtClean="0">
              <a:solidFill>
                <a:srgbClr val="262673"/>
              </a:solidFill>
            </a:endParaRPr>
          </a:p>
          <a:p>
            <a:pPr>
              <a:defRPr/>
            </a:pPr>
            <a:endParaRPr lang="en-US" sz="2000" b="1" dirty="0">
              <a:solidFill>
                <a:srgbClr val="262673"/>
              </a:solidFill>
            </a:endParaRPr>
          </a:p>
          <a:p>
            <a:pPr>
              <a:defRPr/>
            </a:pPr>
            <a:r>
              <a:rPr lang="en-US" sz="2000" b="1" dirty="0">
                <a:solidFill>
                  <a:srgbClr val="262673"/>
                </a:solidFill>
              </a:rPr>
              <a:t>Periodicity or recurrence is potentially an important </a:t>
            </a:r>
            <a:r>
              <a:rPr lang="en-US" sz="2000" b="1" dirty="0" smtClean="0">
                <a:solidFill>
                  <a:srgbClr val="262673"/>
                </a:solidFill>
              </a:rPr>
              <a:t>parameter to </a:t>
            </a:r>
            <a:r>
              <a:rPr lang="en-US" sz="2000" b="1" dirty="0">
                <a:solidFill>
                  <a:srgbClr val="262673"/>
                </a:solidFill>
              </a:rPr>
              <a:t>understand the emission </a:t>
            </a:r>
            <a:r>
              <a:rPr lang="en-US" sz="2000" b="1" dirty="0" smtClean="0">
                <a:solidFill>
                  <a:srgbClr val="262673"/>
                </a:solidFill>
              </a:rPr>
              <a:t>mechanisms and as tracers of nuclear mergers, but the significance is so far limited</a:t>
            </a:r>
            <a:endParaRPr lang="en-US" sz="2000" b="1" dirty="0">
              <a:solidFill>
                <a:srgbClr val="262673"/>
              </a:solidFill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379095" y="61456"/>
            <a:ext cx="2653287" cy="789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2400"/>
              </a:spcBef>
              <a:defRPr/>
            </a:pPr>
            <a:r>
              <a:rPr lang="en-US" sz="3200" b="1" dirty="0" smtClean="0">
                <a:solidFill>
                  <a:srgbClr val="000090"/>
                </a:solidFill>
                <a:cs typeface="+mn-cs"/>
              </a:rPr>
              <a:t>Conclusions</a:t>
            </a:r>
            <a:endParaRPr lang="en-US" sz="3200" b="1" dirty="0">
              <a:solidFill>
                <a:srgbClr val="000090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2"/>
          <p:cNvSpPr txBox="1">
            <a:spLocks noChangeArrowheads="1"/>
          </p:cNvSpPr>
          <p:nvPr/>
        </p:nvSpPr>
        <p:spPr bwMode="auto">
          <a:xfrm>
            <a:off x="1371600" y="15875"/>
            <a:ext cx="6629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>
                <a:solidFill>
                  <a:srgbClr val="0000CC"/>
                </a:solidFill>
              </a:rPr>
              <a:t>Extragalactic Jets: </a:t>
            </a:r>
            <a:r>
              <a:rPr lang="en-US" sz="2400" b="1">
                <a:solidFill>
                  <a:srgbClr val="0000CC"/>
                </a:solidFill>
              </a:rPr>
              <a:t>radiogalaxies and blazars</a:t>
            </a:r>
            <a:endParaRPr lang="en-US" sz="2400">
              <a:solidFill>
                <a:srgbClr val="0000CC"/>
              </a:solidFill>
            </a:endParaRPr>
          </a:p>
          <a:p>
            <a:r>
              <a:rPr lang="en-US" sz="2400">
                <a:solidFill>
                  <a:srgbClr val="0000CC"/>
                </a:solidFill>
              </a:rPr>
              <a:t>Lorentz factors </a:t>
            </a:r>
            <a:r>
              <a:rPr lang="en-US" sz="2400">
                <a:solidFill>
                  <a:srgbClr val="0000CC"/>
                </a:solidFill>
                <a:sym typeface="Symbol" charset="0"/>
              </a:rPr>
              <a:t></a:t>
            </a:r>
            <a:r>
              <a:rPr lang="en-US" sz="2400">
                <a:solidFill>
                  <a:srgbClr val="0000CC"/>
                </a:solidFill>
              </a:rPr>
              <a:t>~ 10-20</a:t>
            </a:r>
          </a:p>
        </p:txBody>
      </p:sp>
      <p:pic>
        <p:nvPicPr>
          <p:cNvPr id="19458" name="Picture 3" descr="pipp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50" y="762000"/>
            <a:ext cx="4476750" cy="593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4" descr="cen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14400"/>
            <a:ext cx="3276600" cy="324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74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8" y="3695700"/>
            <a:ext cx="4081462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87494" name="Text Box 6"/>
          <p:cNvSpPr txBox="1">
            <a:spLocks noChangeArrowheads="1"/>
          </p:cNvSpPr>
          <p:nvPr/>
        </p:nvSpPr>
        <p:spPr bwMode="auto">
          <a:xfrm>
            <a:off x="3429000" y="990600"/>
            <a:ext cx="774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800">
                <a:solidFill>
                  <a:srgbClr val="F5FF61"/>
                </a:solidFill>
                <a:latin typeface="Times New Roman" charset="0"/>
              </a:rPr>
              <a:t>Cen A</a:t>
            </a:r>
            <a:endParaRPr lang="en-US" sz="1600">
              <a:solidFill>
                <a:srgbClr val="F5FF61"/>
              </a:solidFill>
              <a:latin typeface="Times New Roman" charset="0"/>
            </a:endParaRPr>
          </a:p>
        </p:txBody>
      </p:sp>
      <p:sp>
        <p:nvSpPr>
          <p:cNvPr id="19462" name="Text Box 7"/>
          <p:cNvSpPr txBox="1">
            <a:spLocks noChangeArrowheads="1"/>
          </p:cNvSpPr>
          <p:nvPr/>
        </p:nvSpPr>
        <p:spPr bwMode="auto">
          <a:xfrm>
            <a:off x="7040563" y="1263650"/>
            <a:ext cx="14938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b="1">
                <a:solidFill>
                  <a:srgbClr val="FF1739"/>
                </a:solidFill>
              </a:rPr>
              <a:t>Virgo A (M87)</a:t>
            </a:r>
            <a:endParaRPr lang="en-US" sz="2400"/>
          </a:p>
        </p:txBody>
      </p:sp>
      <p:sp>
        <p:nvSpPr>
          <p:cNvPr id="19463" name="Text Box 8"/>
          <p:cNvSpPr txBox="1">
            <a:spLocks noChangeArrowheads="1"/>
          </p:cNvSpPr>
          <p:nvPr/>
        </p:nvSpPr>
        <p:spPr bwMode="auto">
          <a:xfrm>
            <a:off x="7258050" y="3505200"/>
            <a:ext cx="438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 b="1">
                <a:solidFill>
                  <a:srgbClr val="FFFD14"/>
                </a:solidFill>
              </a:rPr>
              <a:t>VLA</a:t>
            </a:r>
            <a:endParaRPr lang="en-US" sz="1200">
              <a:solidFill>
                <a:srgbClr val="FFFD14"/>
              </a:solidFill>
            </a:endParaRPr>
          </a:p>
        </p:txBody>
      </p:sp>
      <p:sp>
        <p:nvSpPr>
          <p:cNvPr id="1087498" name="Text Box 10"/>
          <p:cNvSpPr txBox="1">
            <a:spLocks noChangeArrowheads="1"/>
          </p:cNvSpPr>
          <p:nvPr/>
        </p:nvSpPr>
        <p:spPr bwMode="auto">
          <a:xfrm>
            <a:off x="1050925" y="3748088"/>
            <a:ext cx="9699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FFF50F"/>
                </a:solidFill>
                <a:cs typeface="+mn-cs"/>
              </a:rPr>
              <a:t>z  = 0.056</a:t>
            </a:r>
            <a:endParaRPr lang="en-US" sz="1800">
              <a:cs typeface="+mn-cs"/>
            </a:endParaRPr>
          </a:p>
        </p:txBody>
      </p:sp>
      <p:sp>
        <p:nvSpPr>
          <p:cNvPr id="1087500" name="Text Box 12"/>
          <p:cNvSpPr txBox="1">
            <a:spLocks noChangeArrowheads="1"/>
          </p:cNvSpPr>
          <p:nvPr/>
        </p:nvSpPr>
        <p:spPr bwMode="auto">
          <a:xfrm>
            <a:off x="3268663" y="1295400"/>
            <a:ext cx="9985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FFF50F"/>
                </a:solidFill>
                <a:cs typeface="+mn-cs"/>
              </a:rPr>
              <a:t>d = 4 Mpc</a:t>
            </a:r>
            <a:endParaRPr lang="en-US" sz="1800">
              <a:cs typeface="+mn-cs"/>
            </a:endParaRPr>
          </a:p>
        </p:txBody>
      </p:sp>
      <p:sp>
        <p:nvSpPr>
          <p:cNvPr id="1087501" name="Text Box 13"/>
          <p:cNvSpPr txBox="1">
            <a:spLocks noChangeArrowheads="1"/>
          </p:cNvSpPr>
          <p:nvPr/>
        </p:nvSpPr>
        <p:spPr bwMode="auto">
          <a:xfrm>
            <a:off x="4945063" y="1905000"/>
            <a:ext cx="10985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FFF50F"/>
                </a:solidFill>
                <a:cs typeface="+mn-cs"/>
              </a:rPr>
              <a:t>d = 20 Mpc</a:t>
            </a:r>
            <a:endParaRPr lang="en-US" sz="1800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92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38200"/>
            <a:ext cx="7696200" cy="544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79300" name="Text Box 4"/>
          <p:cNvSpPr txBox="1">
            <a:spLocks noChangeArrowheads="1"/>
          </p:cNvSpPr>
          <p:nvPr/>
        </p:nvSpPr>
        <p:spPr bwMode="auto">
          <a:xfrm>
            <a:off x="1044378" y="152400"/>
            <a:ext cx="7176874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cs typeface="+mn-cs"/>
              </a:rPr>
              <a:t>Second Fermi LAT Catalog (2FGL): 1873 sources</a:t>
            </a:r>
            <a:endParaRPr lang="en-US" sz="1800" dirty="0">
              <a:solidFill>
                <a:schemeClr val="accent6">
                  <a:lumMod val="50000"/>
                </a:schemeClr>
              </a:solidFill>
              <a:cs typeface="+mn-cs"/>
            </a:endParaRPr>
          </a:p>
        </p:txBody>
      </p:sp>
      <p:sp>
        <p:nvSpPr>
          <p:cNvPr id="1079303" name="Text Box 7"/>
          <p:cNvSpPr txBox="1">
            <a:spLocks noChangeArrowheads="1"/>
          </p:cNvSpPr>
          <p:nvPr/>
        </p:nvSpPr>
        <p:spPr bwMode="auto">
          <a:xfrm>
            <a:off x="1219200" y="4633913"/>
            <a:ext cx="2286000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200">
                <a:solidFill>
                  <a:srgbClr val="FFFD14"/>
                </a:solidFill>
                <a:cs typeface="+mn-cs"/>
              </a:rPr>
              <a:t>(576; 187 of these</a:t>
            </a:r>
          </a:p>
          <a:p>
            <a:pPr>
              <a:defRPr/>
            </a:pPr>
            <a:r>
              <a:rPr lang="en-US" sz="1200">
                <a:solidFill>
                  <a:srgbClr val="FFFD14"/>
                </a:solidFill>
                <a:cs typeface="+mn-cs"/>
              </a:rPr>
              <a:t>already identified</a:t>
            </a:r>
          </a:p>
          <a:p>
            <a:pPr>
              <a:defRPr/>
            </a:pPr>
            <a:r>
              <a:rPr lang="en-US" sz="1200">
                <a:solidFill>
                  <a:srgbClr val="FFFD14"/>
                </a:solidFill>
                <a:cs typeface="+mn-cs"/>
              </a:rPr>
              <a:t>as blazars thru </a:t>
            </a:r>
          </a:p>
          <a:p>
            <a:pPr>
              <a:defRPr/>
            </a:pPr>
            <a:r>
              <a:rPr lang="en-US" sz="1200">
                <a:solidFill>
                  <a:srgbClr val="FFFD14"/>
                </a:solidFill>
                <a:cs typeface="+mn-cs"/>
              </a:rPr>
              <a:t>comparison with WISE</a:t>
            </a:r>
          </a:p>
          <a:p>
            <a:pPr>
              <a:defRPr/>
            </a:pPr>
            <a:r>
              <a:rPr lang="en-US" sz="1200">
                <a:solidFill>
                  <a:srgbClr val="FFFD14"/>
                </a:solidFill>
                <a:cs typeface="+mn-cs"/>
              </a:rPr>
              <a:t>Catalog, Massaro et al. 2012)</a:t>
            </a:r>
            <a:endParaRPr lang="en-US" sz="1800">
              <a:solidFill>
                <a:srgbClr val="FFFD14"/>
              </a:solidFill>
              <a:cs typeface="+mn-cs"/>
            </a:endParaRPr>
          </a:p>
        </p:txBody>
      </p:sp>
      <p:sp>
        <p:nvSpPr>
          <p:cNvPr id="1079305" name="Text Box 9"/>
          <p:cNvSpPr txBox="1">
            <a:spLocks noChangeArrowheads="1"/>
          </p:cNvSpPr>
          <p:nvPr/>
        </p:nvSpPr>
        <p:spPr bwMode="auto">
          <a:xfrm>
            <a:off x="6067425" y="4495800"/>
            <a:ext cx="18653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>
                <a:solidFill>
                  <a:srgbClr val="FFFD14"/>
                </a:solidFill>
                <a:cs typeface="+mn-cs"/>
              </a:rPr>
              <a:t>(~1000, compare with 66</a:t>
            </a:r>
          </a:p>
          <a:p>
            <a:pPr>
              <a:defRPr/>
            </a:pPr>
            <a:r>
              <a:rPr lang="en-US" sz="1200">
                <a:solidFill>
                  <a:srgbClr val="FFFD14"/>
                </a:solidFill>
                <a:cs typeface="+mn-cs"/>
              </a:rPr>
              <a:t>CGRO-EGRET blazars!)</a:t>
            </a:r>
            <a:endParaRPr lang="en-US" sz="1800">
              <a:solidFill>
                <a:srgbClr val="FFFD14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Immagine 2" descr="Screen Shot 2016-02-04 at 22.08.4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" t="18890" r="39899" b="31818"/>
          <a:stretch>
            <a:fillRect/>
          </a:stretch>
        </p:blipFill>
        <p:spPr bwMode="auto">
          <a:xfrm>
            <a:off x="207963" y="152400"/>
            <a:ext cx="8736012" cy="463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Immagine 4" descr="prov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77"/>
          <a:stretch>
            <a:fillRect/>
          </a:stretch>
        </p:blipFill>
        <p:spPr bwMode="auto">
          <a:xfrm>
            <a:off x="-7938" y="4649788"/>
            <a:ext cx="3289301" cy="222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Immagine 8" descr="prov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05"/>
          <a:stretch>
            <a:fillRect/>
          </a:stretch>
        </p:blipFill>
        <p:spPr bwMode="auto">
          <a:xfrm>
            <a:off x="5799360" y="4823063"/>
            <a:ext cx="3289300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CasellaDiTesto 11"/>
          <p:cNvSpPr txBox="1">
            <a:spLocks noChangeArrowheads="1"/>
          </p:cNvSpPr>
          <p:nvPr/>
        </p:nvSpPr>
        <p:spPr bwMode="auto">
          <a:xfrm>
            <a:off x="3921125" y="5876925"/>
            <a:ext cx="173168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2000" dirty="0" smtClean="0">
                <a:solidFill>
                  <a:srgbClr val="FFF50F"/>
                </a:solidFill>
              </a:rPr>
              <a:t>~200 </a:t>
            </a:r>
            <a:r>
              <a:rPr lang="it-IT" sz="2000" dirty="0" err="1">
                <a:solidFill>
                  <a:srgbClr val="FFF50F"/>
                </a:solidFill>
              </a:rPr>
              <a:t>sources</a:t>
            </a:r>
            <a:endParaRPr lang="it-IT" sz="2000" dirty="0">
              <a:solidFill>
                <a:srgbClr val="FFF50F"/>
              </a:solidFill>
            </a:endParaRPr>
          </a:p>
        </p:txBody>
      </p:sp>
      <p:sp>
        <p:nvSpPr>
          <p:cNvPr id="20488" name="CasellaDiTesto 12"/>
          <p:cNvSpPr txBox="1">
            <a:spLocks noChangeArrowheads="1"/>
          </p:cNvSpPr>
          <p:nvPr/>
        </p:nvSpPr>
        <p:spPr bwMode="auto">
          <a:xfrm>
            <a:off x="1116013" y="5013325"/>
            <a:ext cx="16319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600">
                <a:solidFill>
                  <a:srgbClr val="FFF50F"/>
                </a:solidFill>
              </a:rPr>
              <a:t>(M82, NGC253)</a:t>
            </a:r>
          </a:p>
        </p:txBody>
      </p:sp>
      <p:pic>
        <p:nvPicPr>
          <p:cNvPr id="10" name="Immagine 9" descr="Screen Shot 2017-11-20 at 17.46.59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" t="19019" r="40196" b="31569"/>
          <a:stretch/>
        </p:blipFill>
        <p:spPr>
          <a:xfrm>
            <a:off x="178081" y="152400"/>
            <a:ext cx="8796147" cy="4612058"/>
          </a:xfrm>
          <a:prstGeom prst="rect">
            <a:avLst/>
          </a:prstGeom>
        </p:spPr>
      </p:pic>
      <p:sp>
        <p:nvSpPr>
          <p:cNvPr id="20486" name="Rettangolo 5"/>
          <p:cNvSpPr>
            <a:spLocks noChangeArrowheads="1"/>
          </p:cNvSpPr>
          <p:nvPr/>
        </p:nvSpPr>
        <p:spPr bwMode="auto">
          <a:xfrm>
            <a:off x="6146801" y="107950"/>
            <a:ext cx="2997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s-ES_tradnl" sz="1800" dirty="0">
                <a:solidFill>
                  <a:srgbClr val="FFF50F"/>
                </a:solidFill>
              </a:rPr>
              <a:t>http://</a:t>
            </a:r>
            <a:r>
              <a:rPr lang="es-ES_tradnl" sz="1800" dirty="0" err="1">
                <a:solidFill>
                  <a:srgbClr val="FFF50F"/>
                </a:solidFill>
              </a:rPr>
              <a:t>tevcat.uchicago.edu</a:t>
            </a:r>
            <a:endParaRPr lang="it-IT" sz="1800" dirty="0">
              <a:solidFill>
                <a:srgbClr val="FFF50F"/>
              </a:solidFill>
            </a:endParaRPr>
          </a:p>
        </p:txBody>
      </p:sp>
      <p:sp>
        <p:nvSpPr>
          <p:cNvPr id="907272" name="Text Box 8"/>
          <p:cNvSpPr txBox="1">
            <a:spLocks noChangeArrowheads="1"/>
          </p:cNvSpPr>
          <p:nvPr/>
        </p:nvSpPr>
        <p:spPr bwMode="auto">
          <a:xfrm>
            <a:off x="179388" y="100013"/>
            <a:ext cx="2163762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 err="1">
                <a:solidFill>
                  <a:srgbClr val="FFE72E"/>
                </a:solidFill>
                <a:cs typeface="+mn-cs"/>
              </a:rPr>
              <a:t>TeV</a:t>
            </a:r>
            <a:r>
              <a:rPr lang="en-US" sz="2000" dirty="0">
                <a:solidFill>
                  <a:srgbClr val="FFE72E"/>
                </a:solidFill>
                <a:cs typeface="+mn-cs"/>
              </a:rPr>
              <a:t> Sky interactive</a:t>
            </a:r>
          </a:p>
          <a:p>
            <a:pPr>
              <a:defRPr/>
            </a:pPr>
            <a:r>
              <a:rPr lang="en-US" sz="2000" dirty="0">
                <a:solidFill>
                  <a:srgbClr val="FFE72E"/>
                </a:solidFill>
              </a:rPr>
              <a:t>map</a:t>
            </a:r>
            <a:endParaRPr lang="en-US" sz="1800" dirty="0">
              <a:solidFill>
                <a:srgbClr val="FFE72E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5088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386" name="Text Box 2"/>
          <p:cNvSpPr txBox="1">
            <a:spLocks noChangeArrowheads="1"/>
          </p:cNvSpPr>
          <p:nvPr/>
        </p:nvSpPr>
        <p:spPr bwMode="auto">
          <a:xfrm>
            <a:off x="396875" y="177800"/>
            <a:ext cx="8423275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ts val="2400"/>
              </a:spcBef>
              <a:defRPr/>
            </a:pPr>
            <a:r>
              <a:rPr lang="en-US" sz="2600" b="1" dirty="0" err="1">
                <a:solidFill>
                  <a:srgbClr val="000090"/>
                </a:solidFill>
                <a:cs typeface="+mn-cs"/>
              </a:rPr>
              <a:t>TeV</a:t>
            </a:r>
            <a:r>
              <a:rPr lang="en-US" sz="2600" b="1" dirty="0">
                <a:solidFill>
                  <a:srgbClr val="000090"/>
                </a:solidFill>
                <a:cs typeface="+mn-cs"/>
              </a:rPr>
              <a:t> minute time-scale variability of Mkn501 (MAGIC)</a:t>
            </a:r>
          </a:p>
        </p:txBody>
      </p:sp>
      <p:pic>
        <p:nvPicPr>
          <p:cNvPr id="72706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82763"/>
            <a:ext cx="8713787" cy="416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757238" y="1085850"/>
            <a:ext cx="6767512" cy="61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ts val="2400"/>
              </a:spcBef>
              <a:defRPr/>
            </a:pPr>
            <a:r>
              <a:rPr lang="en-US" sz="2400" b="1" dirty="0">
                <a:solidFill>
                  <a:srgbClr val="FF0000"/>
                </a:solidFill>
                <a:cs typeface="+mn-cs"/>
              </a:rPr>
              <a:t>30 June 2005                              </a:t>
            </a:r>
            <a:r>
              <a:rPr lang="en-US" sz="2400" b="1" dirty="0" smtClean="0">
                <a:solidFill>
                  <a:srgbClr val="FF0000"/>
                </a:solidFill>
                <a:cs typeface="+mn-cs"/>
              </a:rPr>
              <a:t>           </a:t>
            </a:r>
            <a:r>
              <a:rPr lang="en-US" sz="2400" b="1" dirty="0">
                <a:solidFill>
                  <a:srgbClr val="FF0000"/>
                </a:solidFill>
                <a:cs typeface="+mn-cs"/>
              </a:rPr>
              <a:t>9 July 2005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258888" y="6092825"/>
            <a:ext cx="2233612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ts val="2400"/>
              </a:spcBef>
              <a:defRPr/>
            </a:pPr>
            <a:r>
              <a:rPr lang="en-US" sz="1200" b="1" i="1" dirty="0">
                <a:solidFill>
                  <a:srgbClr val="000090"/>
                </a:solidFill>
                <a:cs typeface="+mn-cs"/>
              </a:rPr>
              <a:t>Albert et al. 2007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57353"/>
            <a:ext cx="4402138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0386" name="Text Box 2"/>
          <p:cNvSpPr txBox="1">
            <a:spLocks noChangeArrowheads="1"/>
          </p:cNvSpPr>
          <p:nvPr/>
        </p:nvSpPr>
        <p:spPr bwMode="auto">
          <a:xfrm>
            <a:off x="468313" y="6237288"/>
            <a:ext cx="3625296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2400"/>
              </a:spcBef>
              <a:defRPr/>
            </a:pPr>
            <a:r>
              <a:rPr lang="en-US" sz="1200" b="1" i="1" dirty="0" err="1">
                <a:solidFill>
                  <a:srgbClr val="000090"/>
                </a:solidFill>
                <a:cs typeface="+mn-cs"/>
              </a:rPr>
              <a:t>Pian</a:t>
            </a:r>
            <a:r>
              <a:rPr lang="en-US" sz="1200" b="1" i="1" dirty="0">
                <a:solidFill>
                  <a:srgbClr val="000090"/>
                </a:solidFill>
                <a:cs typeface="+mn-cs"/>
              </a:rPr>
              <a:t> et al. </a:t>
            </a:r>
            <a:r>
              <a:rPr lang="en-US" sz="1200" b="1" i="1" dirty="0">
                <a:solidFill>
                  <a:srgbClr val="000090"/>
                </a:solidFill>
                <a:cs typeface="+mn-cs"/>
              </a:rPr>
              <a:t>1998; </a:t>
            </a:r>
            <a:r>
              <a:rPr lang="en-US" sz="1200" b="1" i="1" dirty="0" err="1">
                <a:solidFill>
                  <a:srgbClr val="000090"/>
                </a:solidFill>
              </a:rPr>
              <a:t>Ghisellini</a:t>
            </a:r>
            <a:r>
              <a:rPr lang="en-US" sz="1200" b="1" i="1" dirty="0">
                <a:solidFill>
                  <a:srgbClr val="000090"/>
                </a:solidFill>
              </a:rPr>
              <a:t> </a:t>
            </a:r>
            <a:r>
              <a:rPr lang="en-US" sz="1200" b="1" i="1" dirty="0" smtClean="0">
                <a:solidFill>
                  <a:srgbClr val="000090"/>
                </a:solidFill>
              </a:rPr>
              <a:t>1999; </a:t>
            </a:r>
            <a:r>
              <a:rPr lang="en-US" sz="1200" b="1" i="1" dirty="0" err="1" smtClean="0">
                <a:solidFill>
                  <a:srgbClr val="000090"/>
                </a:solidFill>
                <a:cs typeface="+mn-cs"/>
              </a:rPr>
              <a:t>Tavecchio</a:t>
            </a:r>
            <a:r>
              <a:rPr lang="en-US" sz="1200" b="1" i="1" dirty="0" smtClean="0">
                <a:solidFill>
                  <a:srgbClr val="000090"/>
                </a:solidFill>
                <a:cs typeface="+mn-cs"/>
              </a:rPr>
              <a:t> </a:t>
            </a:r>
            <a:r>
              <a:rPr lang="en-US" sz="1200" b="1" i="1" dirty="0">
                <a:solidFill>
                  <a:srgbClr val="000090"/>
                </a:solidFill>
                <a:cs typeface="+mn-cs"/>
              </a:rPr>
              <a:t>et al. </a:t>
            </a:r>
            <a:r>
              <a:rPr lang="en-US" sz="1200" b="1" i="1" dirty="0">
                <a:solidFill>
                  <a:srgbClr val="000090"/>
                </a:solidFill>
                <a:cs typeface="+mn-cs"/>
              </a:rPr>
              <a:t>2001</a:t>
            </a:r>
          </a:p>
        </p:txBody>
      </p:sp>
      <p:sp>
        <p:nvSpPr>
          <p:cNvPr id="26627" name="Rettangolo 3"/>
          <p:cNvSpPr>
            <a:spLocks noChangeArrowheads="1"/>
          </p:cNvSpPr>
          <p:nvPr/>
        </p:nvSpPr>
        <p:spPr bwMode="auto">
          <a:xfrm>
            <a:off x="3203575" y="1947175"/>
            <a:ext cx="1008063" cy="863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>
              <a:solidFill>
                <a:srgbClr val="FFFD14"/>
              </a:solidFill>
            </a:endParaRPr>
          </a:p>
        </p:txBody>
      </p:sp>
      <p:sp>
        <p:nvSpPr>
          <p:cNvPr id="26628" name="Rettangolo 6"/>
          <p:cNvSpPr>
            <a:spLocks noChangeArrowheads="1"/>
          </p:cNvSpPr>
          <p:nvPr/>
        </p:nvSpPr>
        <p:spPr bwMode="auto">
          <a:xfrm>
            <a:off x="7524750" y="2133600"/>
            <a:ext cx="1008063" cy="7921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>
              <a:solidFill>
                <a:srgbClr val="FFFD14"/>
              </a:solidFill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502133" y="2318878"/>
            <a:ext cx="1081087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1400" b="1" dirty="0">
                <a:solidFill>
                  <a:srgbClr val="FF0000"/>
                </a:solidFill>
                <a:cs typeface="+mn-cs"/>
              </a:rPr>
              <a:t>16 Apr 97</a:t>
            </a: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411413" y="2955238"/>
            <a:ext cx="1081087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1400" b="1" dirty="0">
                <a:solidFill>
                  <a:srgbClr val="FF0000"/>
                </a:solidFill>
                <a:cs typeface="+mn-cs"/>
              </a:rPr>
              <a:t>29  Apr 98</a:t>
            </a:r>
          </a:p>
        </p:txBody>
      </p:sp>
      <p:pic>
        <p:nvPicPr>
          <p:cNvPr id="26631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215" y="2031540"/>
            <a:ext cx="3816350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468313" y="519978"/>
            <a:ext cx="836219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2400" b="1" dirty="0">
                <a:solidFill>
                  <a:srgbClr val="000090"/>
                </a:solidFill>
                <a:cs typeface="+mn-cs"/>
              </a:rPr>
              <a:t>Synchrotron peak frequency </a:t>
            </a:r>
            <a:r>
              <a:rPr lang="en-US" sz="2400" b="1" dirty="0" err="1" smtClean="0">
                <a:solidFill>
                  <a:srgbClr val="000090"/>
                </a:solidFill>
                <a:cs typeface="+mn-cs"/>
              </a:rPr>
              <a:t>vs</a:t>
            </a:r>
            <a:r>
              <a:rPr lang="en-US" sz="2400" b="1" dirty="0" smtClean="0">
                <a:solidFill>
                  <a:srgbClr val="000090"/>
                </a:solidFill>
                <a:cs typeface="+mn-cs"/>
              </a:rPr>
              <a:t> X-ray power in extreme </a:t>
            </a:r>
            <a:r>
              <a:rPr lang="en-US" sz="2400" b="1" dirty="0" err="1" smtClean="0">
                <a:solidFill>
                  <a:srgbClr val="000090"/>
                </a:solidFill>
                <a:cs typeface="+mn-cs"/>
              </a:rPr>
              <a:t>blazars</a:t>
            </a:r>
            <a:r>
              <a:rPr lang="en-US" sz="2400" b="1" dirty="0" smtClean="0">
                <a:solidFill>
                  <a:srgbClr val="000090"/>
                </a:solidFill>
              </a:rPr>
              <a:t>: the prototype Mkn501 (z = 0.034)</a:t>
            </a:r>
            <a:endParaRPr lang="en-US" sz="2400" b="1" i="1" dirty="0">
              <a:solidFill>
                <a:srgbClr val="000090"/>
              </a:solidFill>
              <a:cs typeface="+mn-cs"/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1653270" y="3963740"/>
            <a:ext cx="1081088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1400" b="1" dirty="0">
                <a:solidFill>
                  <a:srgbClr val="FF0000"/>
                </a:solidFill>
                <a:cs typeface="+mn-cs"/>
              </a:rPr>
              <a:t>Jun 99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386" name="Text Box 2"/>
          <p:cNvSpPr txBox="1">
            <a:spLocks noChangeArrowheads="1"/>
          </p:cNvSpPr>
          <p:nvPr/>
        </p:nvSpPr>
        <p:spPr bwMode="auto">
          <a:xfrm>
            <a:off x="1770283" y="129714"/>
            <a:ext cx="640216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262673"/>
                </a:solidFill>
                <a:cs typeface="+mn-cs"/>
              </a:rPr>
              <a:t>Mkn501 (z = 0.034): </a:t>
            </a:r>
            <a:r>
              <a:rPr lang="en-US" sz="2800" b="1" i="1" dirty="0">
                <a:solidFill>
                  <a:srgbClr val="262673"/>
                </a:solidFill>
                <a:cs typeface="+mn-cs"/>
              </a:rPr>
              <a:t>Swift </a:t>
            </a:r>
            <a:r>
              <a:rPr lang="en-US" sz="2800" b="1" dirty="0">
                <a:solidFill>
                  <a:srgbClr val="262673"/>
                </a:solidFill>
                <a:cs typeface="+mn-cs"/>
              </a:rPr>
              <a:t>XRT light curve</a:t>
            </a:r>
          </a:p>
        </p:txBody>
      </p:sp>
      <p:pic>
        <p:nvPicPr>
          <p:cNvPr id="28674" name="Immagine 2" descr="prov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90563"/>
            <a:ext cx="7777162" cy="583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651500" y="2617788"/>
            <a:ext cx="1296988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 dirty="0">
                <a:solidFill>
                  <a:srgbClr val="0000FF"/>
                </a:solidFill>
                <a:cs typeface="+mn-cs"/>
              </a:rPr>
              <a:t>Jul 2013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5940425" y="1052513"/>
            <a:ext cx="12954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 dirty="0">
                <a:solidFill>
                  <a:srgbClr val="0000FF"/>
                </a:solidFill>
                <a:cs typeface="+mn-cs"/>
              </a:rPr>
              <a:t>May 2014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386" name="Text Box 2"/>
          <p:cNvSpPr txBox="1">
            <a:spLocks noChangeArrowheads="1"/>
          </p:cNvSpPr>
          <p:nvPr/>
        </p:nvSpPr>
        <p:spPr bwMode="auto">
          <a:xfrm>
            <a:off x="5364163" y="295275"/>
            <a:ext cx="37084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2400" b="1" dirty="0" err="1">
                <a:solidFill>
                  <a:srgbClr val="000090"/>
                </a:solidFill>
                <a:cs typeface="+mn-cs"/>
              </a:rPr>
              <a:t>Nustar</a:t>
            </a:r>
            <a:r>
              <a:rPr lang="en-US" sz="2400" b="1" dirty="0">
                <a:solidFill>
                  <a:srgbClr val="000090"/>
                </a:solidFill>
                <a:cs typeface="+mn-cs"/>
              </a:rPr>
              <a:t> observations of Mkn501 in August 2013</a:t>
            </a:r>
          </a:p>
        </p:txBody>
      </p:sp>
      <p:pic>
        <p:nvPicPr>
          <p:cNvPr id="37890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41288"/>
            <a:ext cx="4967288" cy="660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557338"/>
            <a:ext cx="3552825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300788" y="6165850"/>
            <a:ext cx="21590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1200" b="1" i="1" dirty="0" err="1">
                <a:solidFill>
                  <a:srgbClr val="000090"/>
                </a:solidFill>
                <a:cs typeface="+mn-cs"/>
              </a:rPr>
              <a:t>Furniss</a:t>
            </a:r>
            <a:r>
              <a:rPr lang="en-US" sz="1200" b="1" i="1" dirty="0">
                <a:solidFill>
                  <a:srgbClr val="000090"/>
                </a:solidFill>
                <a:cs typeface="+mn-cs"/>
              </a:rPr>
              <a:t> et al. 2015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21228</TotalTime>
  <Words>749</Words>
  <Application>Microsoft Macintosh PowerPoint</Application>
  <PresentationFormat>Presentazione su schermo (4:3)</PresentationFormat>
  <Paragraphs>143</Paragraphs>
  <Slides>21</Slides>
  <Notes>21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2" baseType="lpstr">
      <vt:lpstr>Tema di Office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Company>inaf-oats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elena pian</dc:creator>
  <cp:lastModifiedBy>elena pian</cp:lastModifiedBy>
  <cp:revision>354</cp:revision>
  <dcterms:created xsi:type="dcterms:W3CDTF">2015-02-05T16:58:12Z</dcterms:created>
  <dcterms:modified xsi:type="dcterms:W3CDTF">2017-12-11T09:09:50Z</dcterms:modified>
</cp:coreProperties>
</file>