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2" r:id="rId3"/>
  </p:sldMasterIdLst>
  <p:notesMasterIdLst>
    <p:notesMasterId r:id="rId24"/>
  </p:notesMasterIdLst>
  <p:handoutMasterIdLst>
    <p:handoutMasterId r:id="rId25"/>
  </p:handoutMasterIdLst>
  <p:sldIdLst>
    <p:sldId id="651" r:id="rId4"/>
    <p:sldId id="853" r:id="rId5"/>
    <p:sldId id="851" r:id="rId6"/>
    <p:sldId id="852" r:id="rId7"/>
    <p:sldId id="840" r:id="rId8"/>
    <p:sldId id="842" r:id="rId9"/>
    <p:sldId id="846" r:id="rId10"/>
    <p:sldId id="847" r:id="rId11"/>
    <p:sldId id="806" r:id="rId12"/>
    <p:sldId id="835" r:id="rId13"/>
    <p:sldId id="810" r:id="rId14"/>
    <p:sldId id="808" r:id="rId15"/>
    <p:sldId id="816" r:id="rId16"/>
    <p:sldId id="834" r:id="rId17"/>
    <p:sldId id="817" r:id="rId18"/>
    <p:sldId id="811" r:id="rId19"/>
    <p:sldId id="812" r:id="rId20"/>
    <p:sldId id="813" r:id="rId21"/>
    <p:sldId id="815" r:id="rId22"/>
    <p:sldId id="849" r:id="rId2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105" charset="0"/>
        <a:ea typeface="ＭＳ Ｐゴシック" pitchFamily="-105" charset="-128"/>
        <a:cs typeface="ＭＳ Ｐゴシック" pitchFamily="-105" charset="-128"/>
      </a:defRPr>
    </a:lvl1pPr>
    <a:lvl2pPr marL="457200" algn="l" rtl="0" eaLnBrk="0" fontAlgn="base" hangingPunct="0">
      <a:spcBef>
        <a:spcPct val="0"/>
      </a:spcBef>
      <a:spcAft>
        <a:spcPct val="0"/>
      </a:spcAft>
      <a:defRPr sz="2400" kern="1200">
        <a:solidFill>
          <a:schemeClr val="tx1"/>
        </a:solidFill>
        <a:latin typeface="Arial" pitchFamily="-105" charset="0"/>
        <a:ea typeface="ＭＳ Ｐゴシック" pitchFamily="-105" charset="-128"/>
        <a:cs typeface="ＭＳ Ｐゴシック" pitchFamily="-105" charset="-128"/>
      </a:defRPr>
    </a:lvl2pPr>
    <a:lvl3pPr marL="914400" algn="l" rtl="0" eaLnBrk="0" fontAlgn="base" hangingPunct="0">
      <a:spcBef>
        <a:spcPct val="0"/>
      </a:spcBef>
      <a:spcAft>
        <a:spcPct val="0"/>
      </a:spcAft>
      <a:defRPr sz="2400" kern="1200">
        <a:solidFill>
          <a:schemeClr val="tx1"/>
        </a:solidFill>
        <a:latin typeface="Arial" pitchFamily="-105" charset="0"/>
        <a:ea typeface="ＭＳ Ｐゴシック" pitchFamily="-105" charset="-128"/>
        <a:cs typeface="ＭＳ Ｐゴシック" pitchFamily="-105" charset="-128"/>
      </a:defRPr>
    </a:lvl3pPr>
    <a:lvl4pPr marL="1371600" algn="l" rtl="0" eaLnBrk="0" fontAlgn="base" hangingPunct="0">
      <a:spcBef>
        <a:spcPct val="0"/>
      </a:spcBef>
      <a:spcAft>
        <a:spcPct val="0"/>
      </a:spcAft>
      <a:defRPr sz="2400" kern="1200">
        <a:solidFill>
          <a:schemeClr val="tx1"/>
        </a:solidFill>
        <a:latin typeface="Arial" pitchFamily="-105" charset="0"/>
        <a:ea typeface="ＭＳ Ｐゴシック" pitchFamily="-105" charset="-128"/>
        <a:cs typeface="ＭＳ Ｐゴシック" pitchFamily="-105" charset="-128"/>
      </a:defRPr>
    </a:lvl4pPr>
    <a:lvl5pPr marL="1828800" algn="l" rtl="0" eaLnBrk="0" fontAlgn="base" hangingPunct="0">
      <a:spcBef>
        <a:spcPct val="0"/>
      </a:spcBef>
      <a:spcAft>
        <a:spcPct val="0"/>
      </a:spcAft>
      <a:defRPr sz="24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4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4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4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4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00FFFF"/>
    <a:srgbClr val="996633"/>
    <a:srgbClr val="FF8000"/>
    <a:srgbClr val="FFFF00"/>
    <a:srgbClr val="FF0000"/>
    <a:srgbClr val="00FF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31"/>
    <p:restoredTop sz="81463" autoAdjust="0"/>
  </p:normalViewPr>
  <p:slideViewPr>
    <p:cSldViewPr>
      <p:cViewPr>
        <p:scale>
          <a:sx n="73" d="100"/>
          <a:sy n="73" d="100"/>
        </p:scale>
        <p:origin x="2080" y="352"/>
      </p:cViewPr>
      <p:guideLst>
        <p:guide orient="horz" pos="2160"/>
        <p:guide pos="2880"/>
      </p:guideLst>
    </p:cSldViewPr>
  </p:slideViewPr>
  <p:outlineViewPr>
    <p:cViewPr>
      <p:scale>
        <a:sx n="33" d="100"/>
        <a:sy n="33" d="100"/>
      </p:scale>
      <p:origin x="0" y="0"/>
    </p:cViewPr>
  </p:outlineViewPr>
  <p:notesTextViewPr>
    <p:cViewPr>
      <p:scale>
        <a:sx n="95" d="100"/>
        <a:sy n="95" d="100"/>
      </p:scale>
      <p:origin x="0" y="0"/>
    </p:cViewPr>
  </p:notesTextViewPr>
  <p:sorterViewPr>
    <p:cViewPr>
      <p:scale>
        <a:sx n="65" d="100"/>
        <a:sy n="65" d="100"/>
      </p:scale>
      <p:origin x="0" y="0"/>
    </p:cViewPr>
  </p:sorterViewPr>
  <p:notesViewPr>
    <p:cSldViewPr>
      <p:cViewPr varScale="1">
        <p:scale>
          <a:sx n="83" d="100"/>
          <a:sy n="83" d="100"/>
        </p:scale>
        <p:origin x="-256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16793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p>
        </p:txBody>
      </p:sp>
      <p:sp>
        <p:nvSpPr>
          <p:cNvPr id="16794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16794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fld id="{A888F38E-20F7-F848-AC98-5526A7D23DA6}" type="slidenum">
              <a:rPr lang="en-US"/>
              <a:pPr>
                <a:defRPr/>
              </a:pPr>
              <a:t>‹#›</a:t>
            </a:fld>
            <a:endParaRPr lang="en-US"/>
          </a:p>
        </p:txBody>
      </p:sp>
    </p:spTree>
    <p:extLst>
      <p:ext uri="{BB962C8B-B14F-4D97-AF65-F5344CB8AC3E}">
        <p14:creationId xmlns:p14="http://schemas.microsoft.com/office/powerpoint/2010/main" val="2477002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92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92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fld id="{C041D264-041A-3A4D-B8FC-F97D176E6E73}" type="slidenum">
              <a:rPr lang="en-US"/>
              <a:pPr>
                <a:defRPr/>
              </a:pPr>
              <a:t>‹#›</a:t>
            </a:fld>
            <a:endParaRPr lang="en-US"/>
          </a:p>
        </p:txBody>
      </p:sp>
    </p:spTree>
    <p:extLst>
      <p:ext uri="{BB962C8B-B14F-4D97-AF65-F5344CB8AC3E}">
        <p14:creationId xmlns:p14="http://schemas.microsoft.com/office/powerpoint/2010/main" val="1032257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a:ln/>
        </p:spPr>
      </p:sp>
      <p:sp>
        <p:nvSpPr>
          <p:cNvPr id="16387" name="Notes Placeholder 2"/>
          <p:cNvSpPr>
            <a:spLocks noGrp="1"/>
          </p:cNvSpPr>
          <p:nvPr>
            <p:ph type="body" idx="1"/>
          </p:nvPr>
        </p:nvSpPr>
        <p:spPr>
          <a:noFill/>
          <a:ln/>
        </p:spPr>
        <p:txBody>
          <a:bodyPr/>
          <a:lstStyle/>
          <a:p>
            <a:endParaRPr lang="en-US" dirty="0">
              <a:latin typeface="Arial" pitchFamily="-105" charset="0"/>
              <a:ea typeface="ＭＳ Ｐゴシック" pitchFamily="-105" charset="-128"/>
              <a:cs typeface="ＭＳ Ｐゴシック" pitchFamily="-105" charset="-128"/>
            </a:endParaRPr>
          </a:p>
        </p:txBody>
      </p:sp>
      <p:sp>
        <p:nvSpPr>
          <p:cNvPr id="16388" name="Slide Number Placeholder 3"/>
          <p:cNvSpPr>
            <a:spLocks noGrp="1"/>
          </p:cNvSpPr>
          <p:nvPr>
            <p:ph type="sldNum" sz="quarter" idx="5"/>
          </p:nvPr>
        </p:nvSpPr>
        <p:spPr>
          <a:noFill/>
        </p:spPr>
        <p:txBody>
          <a:bodyPr/>
          <a:lstStyle/>
          <a:p>
            <a:fld id="{8170C924-5774-9843-9079-B51343CEDFD8}" type="slidenum">
              <a:rPr lang="en-US" smtClean="0">
                <a:latin typeface="Arial" pitchFamily="-105" charset="0"/>
                <a:ea typeface="ＭＳ Ｐゴシック" pitchFamily="-105" charset="-128"/>
                <a:cs typeface="ＭＳ Ｐゴシック" pitchFamily="-105" charset="-128"/>
              </a:rPr>
              <a:pPr/>
              <a:t>1</a:t>
            </a:fld>
            <a:endParaRPr lang="en-US" dirty="0" smtClean="0">
              <a:latin typeface="Arial" pitchFamily="-105" charset="0"/>
              <a:ea typeface="ＭＳ Ｐゴシック" pitchFamily="-105" charset="-128"/>
              <a:cs typeface="ＭＳ Ｐゴシック" pitchFamily="-105"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Rapid algorithms based on analytical</a:t>
            </a:r>
            <a:r>
              <a:rPr lang="en-US" baseline="0" dirty="0" smtClean="0"/>
              <a:t> fits to the details non-rotating single stellar models to efficiently simulate the evolution of single stars and binary systems from ZAMS until they leave behind compact </a:t>
            </a:r>
            <a:r>
              <a:rPr lang="en-US" baseline="0" dirty="0" err="1" smtClean="0"/>
              <a:t>remannts</a:t>
            </a:r>
            <a:r>
              <a:rPr lang="en-US" baseline="0" dirty="0" smtClean="0"/>
              <a:t>.  This allows us to make predictions for an entire population of massive stars by spanning the extensive parameter space of initial properties that determine their evolution.  It also allows us to explore the robustness of our results against variations in our assumptions.</a:t>
            </a:r>
          </a:p>
          <a:p>
            <a:endParaRPr lang="en-US" baseline="0" dirty="0" smtClean="0"/>
          </a:p>
          <a:p>
            <a:r>
              <a:rPr lang="en-US" baseline="0" dirty="0" smtClean="0"/>
              <a:t>Considers initial conditions, binary fraction, metallicity, normalization, winds, tides, angular momentum losses, mergers and </a:t>
            </a:r>
            <a:r>
              <a:rPr lang="en-US" baseline="0" dirty="0" err="1" smtClean="0"/>
              <a:t>rejuvination</a:t>
            </a:r>
            <a:r>
              <a:rPr lang="en-US" baseline="0" dirty="0" smtClean="0"/>
              <a:t>.</a:t>
            </a:r>
          </a:p>
          <a:p>
            <a:r>
              <a:rPr lang="en-US" sz="1200" kern="1200" dirty="0" smtClean="0">
                <a:solidFill>
                  <a:schemeClr val="tx1"/>
                </a:solidFill>
                <a:effectLst/>
                <a:latin typeface="Arial" charset="0"/>
                <a:ea typeface="ＭＳ Ｐゴシック" charset="-128"/>
                <a:cs typeface="ＭＳ Ｐゴシック" charset="-128"/>
              </a:rPr>
              <a:t>The fraction and type of binary companions predicted by the simulations depends on the assumed physics. </a:t>
            </a:r>
          </a:p>
          <a:p>
            <a:endParaRPr lang="en-US" sz="1200" kern="1200" dirty="0" smtClean="0">
              <a:solidFill>
                <a:schemeClr val="tx1"/>
              </a:solidFill>
              <a:effectLst/>
              <a:latin typeface="Arial" charset="0"/>
              <a:ea typeface="ＭＳ Ｐゴシック" charset="-128"/>
              <a:cs typeface="ＭＳ Ｐゴシック" charset="-128"/>
            </a:endParaRPr>
          </a:p>
          <a:p>
            <a:r>
              <a:rPr lang="en-US" sz="1200" kern="1200" dirty="0" smtClean="0">
                <a:solidFill>
                  <a:schemeClr val="tx1"/>
                </a:solidFill>
                <a:effectLst/>
                <a:latin typeface="Arial" charset="0"/>
                <a:ea typeface="ＭＳ Ｐゴシック" charset="-128"/>
                <a:cs typeface="ＭＳ Ｐゴシック" charset="-128"/>
              </a:rPr>
              <a:t>Four annotated examples of the effect of binary interaction on the stellar rotation rates of main sequence stars for systems with different</a:t>
            </a:r>
            <a:r>
              <a:rPr lang="en-US" sz="1200" kern="1200" baseline="0" dirty="0" smtClean="0">
                <a:solidFill>
                  <a:schemeClr val="tx1"/>
                </a:solidFill>
                <a:effectLst/>
                <a:latin typeface="Arial" charset="0"/>
                <a:ea typeface="ＭＳ Ｐゴシック" charset="-128"/>
                <a:cs typeface="ＭＳ Ｐゴシック" charset="-128"/>
              </a:rPr>
              <a:t> initial mass ratios and orbital periods.  Shows the evolution of the equatorial rotation velocity </a:t>
            </a:r>
            <a:r>
              <a:rPr lang="en-US" sz="1200" kern="1200" baseline="0" dirty="0" err="1" smtClean="0">
                <a:solidFill>
                  <a:schemeClr val="tx1"/>
                </a:solidFill>
                <a:effectLst/>
                <a:latin typeface="Arial" charset="0"/>
                <a:ea typeface="ＭＳ Ｐゴシック" charset="-128"/>
                <a:cs typeface="ＭＳ Ｐゴシック" charset="-128"/>
              </a:rPr>
              <a:t>v_rot</a:t>
            </a:r>
            <a:r>
              <a:rPr lang="en-US" sz="1200" kern="1200" baseline="0" dirty="0" smtClean="0">
                <a:solidFill>
                  <a:schemeClr val="tx1"/>
                </a:solidFill>
                <a:effectLst/>
                <a:latin typeface="Arial" charset="0"/>
                <a:ea typeface="ＭＳ Ｐゴシック" charset="-128"/>
                <a:cs typeface="ＭＳ Ｐゴシック" charset="-128"/>
              </a:rPr>
              <a:t> of the primary and secondary star as a function of time.  </a:t>
            </a:r>
            <a:endParaRPr lang="en-US" dirty="0"/>
          </a:p>
        </p:txBody>
      </p:sp>
      <p:sp>
        <p:nvSpPr>
          <p:cNvPr id="4" name="Slide Number Placeholder 3"/>
          <p:cNvSpPr>
            <a:spLocks noGrp="1"/>
          </p:cNvSpPr>
          <p:nvPr>
            <p:ph type="sldNum" sz="quarter" idx="10"/>
          </p:nvPr>
        </p:nvSpPr>
        <p:spPr/>
        <p:txBody>
          <a:bodyPr/>
          <a:lstStyle/>
          <a:p>
            <a:pPr>
              <a:defRPr/>
            </a:pPr>
            <a:fld id="{C041D264-041A-3A4D-B8FC-F97D176E6E73}" type="slidenum">
              <a:rPr lang="en-US" smtClean="0"/>
              <a:pPr>
                <a:defRPr/>
              </a:pPr>
              <a:t>10</a:t>
            </a:fld>
            <a:endParaRPr lang="en-US"/>
          </a:p>
        </p:txBody>
      </p:sp>
    </p:spTree>
    <p:extLst>
      <p:ext uri="{BB962C8B-B14F-4D97-AF65-F5344CB8AC3E}">
        <p14:creationId xmlns:p14="http://schemas.microsoft.com/office/powerpoint/2010/main" val="281705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500" dirty="0" smtClean="0"/>
              <a:t>binary fraction, metallicity, winds, tides, angular momentum losses, mergers, and </a:t>
            </a:r>
            <a:r>
              <a:rPr lang="en-US" sz="3500" dirty="0" err="1" smtClean="0"/>
              <a:t>rejuvination</a:t>
            </a:r>
            <a:r>
              <a:rPr lang="en-US" sz="3500" dirty="0" smtClean="0"/>
              <a:t>.</a:t>
            </a:r>
          </a:p>
          <a:p>
            <a:endParaRPr lang="en-US" dirty="0" smtClean="0"/>
          </a:p>
          <a:p>
            <a:r>
              <a:rPr lang="en-US" dirty="0" smtClean="0"/>
              <a:t>Recall from the Science Justification above that ~70% of all massive stars form in binary systems (Sana</a:t>
            </a:r>
            <a:r>
              <a:rPr lang="en-US" baseline="0" dirty="0" smtClean="0"/>
              <a:t>+12)</a:t>
            </a:r>
            <a:r>
              <a:rPr lang="en-US" dirty="0" smtClean="0"/>
              <a:t>, and new models suggest that in up to 30-50% of cases with binary interaction there is no surviving companion (Zapartas+17).  This statistical combination suggests roughly ~35% of stripped-envelope </a:t>
            </a:r>
            <a:r>
              <a:rPr lang="en-US" dirty="0" err="1" smtClean="0"/>
              <a:t>SNe</a:t>
            </a:r>
            <a:r>
              <a:rPr lang="en-US" dirty="0" smtClean="0"/>
              <a:t> should have hot, blue companions (assuming single stars can produce some fraction of stripped-envelope </a:t>
            </a:r>
            <a:r>
              <a:rPr lang="en-US" dirty="0" err="1" smtClean="0"/>
              <a:t>SNe</a:t>
            </a:r>
            <a:r>
              <a:rPr lang="en-US" dirty="0" smtClean="0"/>
              <a:t>).  For a sample of nine, the 1 sigma counting statistics yields a value of</a:t>
            </a:r>
            <a:r>
              <a:rPr lang="en-US" baseline="0" dirty="0" smtClean="0"/>
              <a:t> </a:t>
            </a:r>
            <a:r>
              <a:rPr lang="en-US" baseline="0" dirty="0" err="1" smtClean="0"/>
              <a:t>sqrt</a:t>
            </a:r>
            <a:r>
              <a:rPr lang="en-US" baseline="0" dirty="0" smtClean="0"/>
              <a:t>(9)=3</a:t>
            </a:r>
            <a:r>
              <a:rPr lang="en-US" dirty="0" smtClean="0"/>
              <a:t>.  Table 2 summarizes the possible outcomes.</a:t>
            </a:r>
            <a:endParaRPr lang="en-US" dirty="0"/>
          </a:p>
        </p:txBody>
      </p:sp>
      <p:sp>
        <p:nvSpPr>
          <p:cNvPr id="4" name="Slide Number Placeholder 3"/>
          <p:cNvSpPr>
            <a:spLocks noGrp="1"/>
          </p:cNvSpPr>
          <p:nvPr>
            <p:ph type="sldNum" sz="quarter" idx="10"/>
          </p:nvPr>
        </p:nvSpPr>
        <p:spPr/>
        <p:txBody>
          <a:bodyPr/>
          <a:lstStyle/>
          <a:p>
            <a:pPr>
              <a:defRPr/>
            </a:pPr>
            <a:fld id="{C041D264-041A-3A4D-B8FC-F97D176E6E73}" type="slidenum">
              <a:rPr lang="en-US" smtClean="0"/>
              <a:pPr>
                <a:defRPr/>
              </a:pPr>
              <a:t>11</a:t>
            </a:fld>
            <a:endParaRPr lang="en-US"/>
          </a:p>
        </p:txBody>
      </p:sp>
    </p:spTree>
    <p:extLst>
      <p:ext uri="{BB962C8B-B14F-4D97-AF65-F5344CB8AC3E}">
        <p14:creationId xmlns:p14="http://schemas.microsoft.com/office/powerpoint/2010/main" val="1752591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041D264-041A-3A4D-B8FC-F97D176E6E73}" type="slidenum">
              <a:rPr lang="en-US" smtClean="0"/>
              <a:pPr>
                <a:defRPr/>
              </a:pPr>
              <a:t>12</a:t>
            </a:fld>
            <a:endParaRPr lang="en-US"/>
          </a:p>
        </p:txBody>
      </p:sp>
    </p:spTree>
    <p:extLst>
      <p:ext uri="{BB962C8B-B14F-4D97-AF65-F5344CB8AC3E}">
        <p14:creationId xmlns:p14="http://schemas.microsoft.com/office/powerpoint/2010/main" val="1044608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Weak constraints on distance to NGC 7424 and line-of-sight</a:t>
            </a:r>
            <a:r>
              <a:rPr lang="en-US" baseline="0" dirty="0" smtClean="0"/>
              <a:t> reddening.</a:t>
            </a:r>
            <a:br>
              <a:rPr lang="en-US" baseline="0" dirty="0" smtClean="0"/>
            </a:br>
            <a:r>
              <a:rPr lang="en-US" baseline="0" dirty="0" smtClean="0"/>
              <a:t>Received little optical study despite reaching 12</a:t>
            </a:r>
            <a:r>
              <a:rPr lang="en-US" baseline="30000" dirty="0" smtClean="0"/>
              <a:t>th</a:t>
            </a:r>
            <a:r>
              <a:rPr lang="en-US" baseline="0" dirty="0" smtClean="0"/>
              <a:t> mag.    Similarities to 93J.</a:t>
            </a:r>
            <a:br>
              <a:rPr lang="en-US" baseline="0" dirty="0" smtClean="0"/>
            </a:br>
            <a:r>
              <a:rPr lang="en-US" baseline="0" dirty="0" smtClean="0"/>
              <a:t>No pre-explosion images for direct identification.</a:t>
            </a:r>
          </a:p>
        </p:txBody>
      </p:sp>
      <p:sp>
        <p:nvSpPr>
          <p:cNvPr id="4" name="Slide Number Placeholder 3"/>
          <p:cNvSpPr>
            <a:spLocks noGrp="1"/>
          </p:cNvSpPr>
          <p:nvPr>
            <p:ph type="sldNum" sz="quarter" idx="10"/>
          </p:nvPr>
        </p:nvSpPr>
        <p:spPr/>
        <p:txBody>
          <a:bodyPr/>
          <a:lstStyle/>
          <a:p>
            <a:pPr>
              <a:defRPr/>
            </a:pPr>
            <a:fld id="{C041D264-041A-3A4D-B8FC-F97D176E6E73}" type="slidenum">
              <a:rPr lang="en-US" smtClean="0"/>
              <a:pPr>
                <a:defRPr/>
              </a:pPr>
              <a:t>13</a:t>
            </a:fld>
            <a:endParaRPr lang="en-US"/>
          </a:p>
        </p:txBody>
      </p:sp>
    </p:spTree>
    <p:extLst>
      <p:ext uri="{BB962C8B-B14F-4D97-AF65-F5344CB8AC3E}">
        <p14:creationId xmlns:p14="http://schemas.microsoft.com/office/powerpoint/2010/main" val="694373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Weak constraints on distance to NGC 7424 and line-of-sight</a:t>
            </a:r>
            <a:r>
              <a:rPr lang="en-US" baseline="0" dirty="0" smtClean="0"/>
              <a:t> reddening.</a:t>
            </a:r>
            <a:br>
              <a:rPr lang="en-US" baseline="0" dirty="0" smtClean="0"/>
            </a:br>
            <a:r>
              <a:rPr lang="en-US" baseline="0" dirty="0" smtClean="0"/>
              <a:t>Received little optical study despite reaching 12</a:t>
            </a:r>
            <a:r>
              <a:rPr lang="en-US" baseline="30000" dirty="0" smtClean="0"/>
              <a:t>th</a:t>
            </a:r>
            <a:r>
              <a:rPr lang="en-US" baseline="0" dirty="0" smtClean="0"/>
              <a:t> mag.    Similarities to 93J.</a:t>
            </a:r>
            <a:br>
              <a:rPr lang="en-US" baseline="0" dirty="0" smtClean="0"/>
            </a:br>
            <a:r>
              <a:rPr lang="en-US" baseline="0" dirty="0" smtClean="0"/>
              <a:t>No pre-explosion images for </a:t>
            </a:r>
            <a:r>
              <a:rPr lang="en-US" baseline="0" smtClean="0"/>
              <a:t>direct identification.</a:t>
            </a:r>
          </a:p>
        </p:txBody>
      </p:sp>
      <p:sp>
        <p:nvSpPr>
          <p:cNvPr id="4" name="Slide Number Placeholder 3"/>
          <p:cNvSpPr>
            <a:spLocks noGrp="1"/>
          </p:cNvSpPr>
          <p:nvPr>
            <p:ph type="sldNum" sz="quarter" idx="10"/>
          </p:nvPr>
        </p:nvSpPr>
        <p:spPr/>
        <p:txBody>
          <a:bodyPr/>
          <a:lstStyle/>
          <a:p>
            <a:pPr>
              <a:defRPr/>
            </a:pPr>
            <a:fld id="{C041D264-041A-3A4D-B8FC-F97D176E6E73}" type="slidenum">
              <a:rPr lang="en-US" smtClean="0"/>
              <a:pPr>
                <a:defRPr/>
              </a:pPr>
              <a:t>14</a:t>
            </a:fld>
            <a:endParaRPr lang="en-US"/>
          </a:p>
        </p:txBody>
      </p:sp>
    </p:spTree>
    <p:extLst>
      <p:ext uri="{BB962C8B-B14F-4D97-AF65-F5344CB8AC3E}">
        <p14:creationId xmlns:p14="http://schemas.microsoft.com/office/powerpoint/2010/main" val="427664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Early B-type</a:t>
            </a:r>
            <a:r>
              <a:rPr lang="en-US" baseline="0" dirty="0" smtClean="0"/>
              <a:t> main sequence star</a:t>
            </a:r>
          </a:p>
          <a:p>
            <a:r>
              <a:rPr lang="en-US" baseline="0" dirty="0" smtClean="0"/>
              <a:t>19000 &lt; </a:t>
            </a:r>
            <a:r>
              <a:rPr lang="en-US" baseline="0" dirty="0" err="1" smtClean="0"/>
              <a:t>T_eff</a:t>
            </a:r>
            <a:r>
              <a:rPr lang="en-US" baseline="0" dirty="0" smtClean="0"/>
              <a:t> &lt; 22000 K</a:t>
            </a:r>
            <a:br>
              <a:rPr lang="en-US" baseline="0" dirty="0" smtClean="0"/>
            </a:br>
            <a:r>
              <a:rPr lang="en-US" baseline="0" dirty="0" smtClean="0"/>
              <a:t>log (</a:t>
            </a:r>
            <a:r>
              <a:rPr lang="en-US" baseline="0" dirty="0" err="1" smtClean="0"/>
              <a:t>L_bol</a:t>
            </a:r>
            <a:r>
              <a:rPr lang="en-US" baseline="0" dirty="0" smtClean="0"/>
              <a:t>/</a:t>
            </a:r>
            <a:r>
              <a:rPr lang="en-US" baseline="0" dirty="0" err="1" smtClean="0"/>
              <a:t>L_sol</a:t>
            </a:r>
            <a:r>
              <a:rPr lang="en-US" baseline="0" dirty="0" smtClean="0"/>
              <a:t>) = 3.92 </a:t>
            </a:r>
          </a:p>
          <a:p>
            <a:r>
              <a:rPr lang="en-US" baseline="0" dirty="0" smtClean="0"/>
              <a:t>Assumed low reddening, metallicity known</a:t>
            </a:r>
          </a:p>
          <a:p>
            <a:r>
              <a:rPr lang="en-US" baseline="0" dirty="0" smtClean="0"/>
              <a:t>Photometry color consistent w/ early B-type star, with </a:t>
            </a:r>
            <a:r>
              <a:rPr lang="en-US" baseline="0" dirty="0" err="1" smtClean="0"/>
              <a:t>T_eff</a:t>
            </a:r>
            <a:r>
              <a:rPr lang="en-US" baseline="0" dirty="0" smtClean="0"/>
              <a:t> = 19000-220000 K, corresponding to a V-band brightness of 27.11.  Making some assumptions about the distances gives you a bolometric magnitude depending on assumptions you make about whether the star is main sequence.  We can then plot a HR diagram.  For comparison, we show a MIST single star evolution track at initial mass 9 </a:t>
            </a:r>
            <a:r>
              <a:rPr lang="en-US" baseline="0" dirty="0" err="1" smtClean="0"/>
              <a:t>M_sol</a:t>
            </a:r>
            <a:r>
              <a:rPr lang="en-US" baseline="0" dirty="0" smtClean="0"/>
              <a:t> at correct </a:t>
            </a:r>
            <a:r>
              <a:rPr lang="en-US" baseline="0" dirty="0" err="1" smtClean="0"/>
              <a:t>metalicity</a:t>
            </a:r>
            <a:r>
              <a:rPr lang="en-US" baseline="0" dirty="0" smtClean="0"/>
              <a:t>.  Solid line up to the data point, then extrapolated with dotted line the rest of the way.  Terminal age main sequence.  </a:t>
            </a:r>
          </a:p>
          <a:p>
            <a:endParaRPr lang="en-US" baseline="0" dirty="0" smtClean="0"/>
          </a:p>
          <a:p>
            <a:r>
              <a:rPr lang="en-US" baseline="0" dirty="0" smtClean="0"/>
              <a:t>42 binary evolution </a:t>
            </a:r>
            <a:r>
              <a:rPr lang="en-US" baseline="0" dirty="0" err="1" smtClean="0"/>
              <a:t>modesl</a:t>
            </a:r>
            <a:r>
              <a:rPr lang="en-US" baseline="0" dirty="0" smtClean="0"/>
              <a:t> generated from BPASS agree with this data point.  Also consider green circles, endpoints corresponding to each model’s primary stars.  In half of these cases, the primary is cooler (red supergiant) or hotter than expected for </a:t>
            </a:r>
            <a:r>
              <a:rPr lang="en-US" baseline="0" dirty="0" err="1" smtClean="0"/>
              <a:t>SNe</a:t>
            </a:r>
            <a:r>
              <a:rPr lang="en-US" baseline="0" dirty="0" smtClean="0"/>
              <a:t> </a:t>
            </a:r>
            <a:r>
              <a:rPr lang="en-US" baseline="0" dirty="0" err="1" smtClean="0"/>
              <a:t>IIb</a:t>
            </a:r>
            <a:r>
              <a:rPr lang="en-US" baseline="0" dirty="0" smtClean="0"/>
              <a:t> progenitors like 11dh and 93J (to which it is most similar) or even 08ax.  One model works best:  primary with 13 </a:t>
            </a:r>
            <a:r>
              <a:rPr lang="en-US" baseline="0" dirty="0" err="1" smtClean="0"/>
              <a:t>M_sol</a:t>
            </a:r>
            <a:r>
              <a:rPr lang="en-US" baseline="0" dirty="0" smtClean="0"/>
              <a:t> and secondary has 9 </a:t>
            </a:r>
            <a:r>
              <a:rPr lang="en-US" baseline="0" dirty="0" err="1" smtClean="0"/>
              <a:t>M_sol</a:t>
            </a:r>
            <a:r>
              <a:rPr lang="en-US" baseline="0" dirty="0" smtClean="0"/>
              <a:t>.  And initial orbital period of 400 days.</a:t>
            </a:r>
          </a:p>
          <a:p>
            <a:endParaRPr lang="en-US" baseline="0" dirty="0" smtClean="0"/>
          </a:p>
          <a:p>
            <a:r>
              <a:rPr lang="en-US" baseline="0" dirty="0" smtClean="0"/>
              <a:t>What’s most interesting is that this model appears to experience a sudden increase in mass loss in the last ~50, 000 </a:t>
            </a:r>
            <a:r>
              <a:rPr lang="en-US" baseline="0" dirty="0" err="1" smtClean="0"/>
              <a:t>yr</a:t>
            </a:r>
            <a:r>
              <a:rPr lang="en-US" baseline="0" dirty="0" smtClean="0"/>
              <a:t> with strongly variable mass loss over the final ~1700 </a:t>
            </a:r>
            <a:r>
              <a:rPr lang="en-US" baseline="0" dirty="0" err="1" smtClean="0"/>
              <a:t>yr</a:t>
            </a:r>
            <a:r>
              <a:rPr lang="en-US" baseline="0" dirty="0" smtClean="0"/>
              <a:t> due to late Roche lobe overflow of the He star primary onto the secondary, which changes the surface conditions and thus the assumed stellar wind mass-loss rates.  Consistent with the Ryder et al. 2004.</a:t>
            </a:r>
          </a:p>
          <a:p>
            <a:endParaRPr lang="en-US" baseline="0" dirty="0" smtClean="0"/>
          </a:p>
          <a:p>
            <a:r>
              <a:rPr lang="en-US" baseline="0" dirty="0" smtClean="0"/>
              <a:t>Need continued photometric observations at all wavelengths.</a:t>
            </a:r>
          </a:p>
          <a:p>
            <a:endParaRPr lang="en-US" baseline="0" dirty="0" smtClean="0"/>
          </a:p>
          <a:p>
            <a:r>
              <a:rPr lang="en-US" baseline="0" dirty="0" smtClean="0"/>
              <a:t>BPASS binary evolution model with primary/secondary 13/9 </a:t>
            </a:r>
            <a:r>
              <a:rPr lang="en-US" baseline="0" dirty="0" err="1" smtClean="0"/>
              <a:t>M_sol</a:t>
            </a:r>
            <a:r>
              <a:rPr lang="en-US" baseline="0" dirty="0" smtClean="0"/>
              <a:t>.</a:t>
            </a:r>
          </a:p>
          <a:p>
            <a:r>
              <a:rPr lang="en-US" baseline="0" dirty="0" smtClean="0"/>
              <a:t>	-&gt; resemble </a:t>
            </a:r>
            <a:r>
              <a:rPr lang="en-US" baseline="0" dirty="0" err="1" smtClean="0"/>
              <a:t>simulataneously</a:t>
            </a:r>
            <a:r>
              <a:rPr lang="en-US" baseline="0" dirty="0" smtClean="0"/>
              <a:t> HR diagram of observed companion and primary star endpoint for other </a:t>
            </a:r>
            <a:r>
              <a:rPr lang="en-US" baseline="0" dirty="0" err="1" smtClean="0"/>
              <a:t>Sne</a:t>
            </a:r>
            <a:r>
              <a:rPr lang="en-US" baseline="0" dirty="0" smtClean="0"/>
              <a:t/>
            </a:r>
            <a:br>
              <a:rPr lang="en-US" baseline="0" dirty="0" smtClean="0"/>
            </a:br>
            <a:r>
              <a:rPr lang="en-US" baseline="0" dirty="0" smtClean="0"/>
              <a:t>	-&gt; variable late stage mass loss, as expected from the </a:t>
            </a:r>
            <a:r>
              <a:rPr lang="en-US" baseline="0" dirty="0" err="1" smtClean="0"/>
              <a:t>bahavior</a:t>
            </a:r>
            <a:r>
              <a:rPr lang="en-US" baseline="0" dirty="0" smtClean="0"/>
              <a:t> of the radio light curves</a:t>
            </a:r>
          </a:p>
          <a:p>
            <a:r>
              <a:rPr lang="en-US" baseline="0" dirty="0" smtClean="0"/>
              <a:t>Cleanest detection of a surviving binary companion.</a:t>
            </a:r>
            <a:endParaRPr lang="en-US" dirty="0"/>
          </a:p>
        </p:txBody>
      </p:sp>
      <p:sp>
        <p:nvSpPr>
          <p:cNvPr id="4" name="Slide Number Placeholder 3"/>
          <p:cNvSpPr>
            <a:spLocks noGrp="1"/>
          </p:cNvSpPr>
          <p:nvPr>
            <p:ph type="sldNum" sz="quarter" idx="10"/>
          </p:nvPr>
        </p:nvSpPr>
        <p:spPr/>
        <p:txBody>
          <a:bodyPr/>
          <a:lstStyle/>
          <a:p>
            <a:pPr>
              <a:defRPr/>
            </a:pPr>
            <a:fld id="{C041D264-041A-3A4D-B8FC-F97D176E6E73}" type="slidenum">
              <a:rPr lang="en-US" smtClean="0"/>
              <a:pPr>
                <a:defRPr/>
              </a:pPr>
              <a:t>15</a:t>
            </a:fld>
            <a:endParaRPr lang="en-US"/>
          </a:p>
        </p:txBody>
      </p:sp>
    </p:spTree>
    <p:extLst>
      <p:ext uri="{BB962C8B-B14F-4D97-AF65-F5344CB8AC3E}">
        <p14:creationId xmlns:p14="http://schemas.microsoft.com/office/powerpoint/2010/main" val="904251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SN 2002ap in M74, Type </a:t>
            </a:r>
            <a:r>
              <a:rPr lang="en-US" baseline="0" dirty="0" err="1" smtClean="0"/>
              <a:t>Ic</a:t>
            </a:r>
            <a:r>
              <a:rPr lang="en-US" baseline="0" dirty="0" smtClean="0"/>
              <a:t>-BL (’</a:t>
            </a:r>
            <a:r>
              <a:rPr lang="en-US" baseline="0" dirty="0" err="1" smtClean="0"/>
              <a:t>hypernova</a:t>
            </a:r>
            <a:r>
              <a:rPr lang="en-US" baseline="0" dirty="0" smtClean="0"/>
              <a:t>’).  Central engine?  No corresponding GRB detected.</a:t>
            </a:r>
            <a:br>
              <a:rPr lang="en-US" baseline="0" dirty="0" smtClean="0"/>
            </a:br>
            <a:r>
              <a:rPr lang="en-US" baseline="0" dirty="0" err="1" smtClean="0"/>
              <a:t>Mazzali</a:t>
            </a:r>
            <a:r>
              <a:rPr lang="en-US" baseline="0" dirty="0" smtClean="0"/>
              <a:t> et al. -&gt; ejecta mass of ~2.5 </a:t>
            </a:r>
            <a:r>
              <a:rPr lang="en-US" baseline="0" dirty="0" err="1" smtClean="0"/>
              <a:t>M_solar</a:t>
            </a:r>
            <a:r>
              <a:rPr lang="en-US" baseline="0" dirty="0" smtClean="0"/>
              <a:t> and, therefore, a progenitor of ~5 </a:t>
            </a:r>
            <a:r>
              <a:rPr lang="en-US" baseline="0" dirty="0" err="1" smtClean="0"/>
              <a:t>M_solar</a:t>
            </a:r>
            <a:r>
              <a:rPr lang="en-US" baseline="0" dirty="0" smtClean="0"/>
              <a:t>.  Inconsistent with a single, massive progenitor.  </a:t>
            </a:r>
          </a:p>
          <a:p>
            <a:r>
              <a:rPr lang="en-US" baseline="0" dirty="0" smtClean="0"/>
              <a:t>Crockett et al. 2007 put limits on the progenitor to M_B &gt; -4.2 and M_R &gt; -5.1, limiting progenitor to &lt; 20 </a:t>
            </a:r>
            <a:r>
              <a:rPr lang="en-US" baseline="0" dirty="0" err="1" smtClean="0"/>
              <a:t>M_solar</a:t>
            </a:r>
            <a:r>
              <a:rPr lang="en-US" baseline="0" dirty="0" smtClean="0"/>
              <a:t>.</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Host galaxy blue and metal poor, consistent with findings of Kelly and </a:t>
            </a:r>
            <a:r>
              <a:rPr lang="en-US" baseline="0" dirty="0" err="1" smtClean="0"/>
              <a:t>Kirshner</a:t>
            </a:r>
            <a:r>
              <a:rPr lang="en-US" baseline="0" dirty="0" smtClean="0"/>
              <a:t> (2012).  HST observations not currently deep enough to constrain local star formation.</a:t>
            </a:r>
            <a:br>
              <a:rPr lang="en-US" baseline="0" dirty="0" smtClean="0"/>
            </a:br>
            <a:r>
              <a:rPr lang="en-US" baseline="0" dirty="0" smtClean="0"/>
              <a:t/>
            </a:r>
            <a:br>
              <a:rPr lang="en-US" baseline="0" dirty="0" smtClean="0"/>
            </a:br>
            <a:r>
              <a:rPr lang="en-US" baseline="0" dirty="0" err="1" smtClean="0"/>
              <a:t>Modjaz</a:t>
            </a:r>
            <a:r>
              <a:rPr lang="en-US" baseline="0" dirty="0" smtClean="0"/>
              <a:t> made a metallicity estimate =&gt; Subsolar.</a:t>
            </a:r>
            <a:endParaRPr lang="en-US" dirty="0" smtClean="0"/>
          </a:p>
          <a:p>
            <a:endParaRPr lang="en-US" baseline="0" dirty="0" smtClean="0"/>
          </a:p>
          <a:p>
            <a:r>
              <a:rPr lang="en-US" baseline="0" dirty="0" smtClean="0"/>
              <a:t>This work finds upper limits of 25.8 and 27.4 in F275W and F336W, respectively.</a:t>
            </a:r>
          </a:p>
        </p:txBody>
      </p:sp>
      <p:sp>
        <p:nvSpPr>
          <p:cNvPr id="4" name="Slide Number Placeholder 3"/>
          <p:cNvSpPr>
            <a:spLocks noGrp="1"/>
          </p:cNvSpPr>
          <p:nvPr>
            <p:ph type="sldNum" sz="quarter" idx="10"/>
          </p:nvPr>
        </p:nvSpPr>
        <p:spPr/>
        <p:txBody>
          <a:bodyPr/>
          <a:lstStyle/>
          <a:p>
            <a:pPr>
              <a:defRPr/>
            </a:pPr>
            <a:fld id="{C041D264-041A-3A4D-B8FC-F97D176E6E73}" type="slidenum">
              <a:rPr lang="en-US" smtClean="0"/>
              <a:pPr>
                <a:defRPr/>
              </a:pPr>
              <a:t>16</a:t>
            </a:fld>
            <a:endParaRPr lang="en-US"/>
          </a:p>
        </p:txBody>
      </p:sp>
    </p:spTree>
    <p:extLst>
      <p:ext uri="{BB962C8B-B14F-4D97-AF65-F5344CB8AC3E}">
        <p14:creationId xmlns:p14="http://schemas.microsoft.com/office/powerpoint/2010/main" val="913537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convert magnitudes into a luminosity.</a:t>
            </a:r>
          </a:p>
          <a:p>
            <a:r>
              <a:rPr lang="en-US" dirty="0" smtClean="0"/>
              <a:t>Assume the distance to M74 is 10.19 </a:t>
            </a:r>
            <a:r>
              <a:rPr lang="en-US" dirty="0" err="1" smtClean="0"/>
              <a:t>Mpc</a:t>
            </a:r>
            <a:r>
              <a:rPr lang="en-US" dirty="0" smtClean="0"/>
              <a:t> from the TRGB</a:t>
            </a:r>
            <a:r>
              <a:rPr lang="en-US" baseline="0" dirty="0" smtClean="0"/>
              <a:t> (Jang &amp; Lee 2014).</a:t>
            </a:r>
            <a:br>
              <a:rPr lang="en-US" baseline="0" dirty="0" smtClean="0"/>
            </a:br>
            <a:r>
              <a:rPr lang="en-US" baseline="0" dirty="0" smtClean="0"/>
              <a:t>Little reddening from studies of 02ap nebular spectra.</a:t>
            </a:r>
          </a:p>
          <a:p>
            <a:r>
              <a:rPr lang="en-US" baseline="0" dirty="0" smtClean="0"/>
              <a:t>We also assume that the star must lie relatively close the ZAMS.</a:t>
            </a:r>
          </a:p>
          <a:p>
            <a:r>
              <a:rPr lang="en-US" baseline="0" dirty="0" smtClean="0"/>
              <a:t>F336 observations constrain companion down to &lt;8 </a:t>
            </a:r>
            <a:r>
              <a:rPr lang="en-US" baseline="0" dirty="0" err="1" smtClean="0"/>
              <a:t>M_sol</a:t>
            </a:r>
            <a:r>
              <a:rPr lang="en-US" baseline="0" dirty="0" smtClean="0"/>
              <a:t>.  Crockett previously ruled out initial mass down to &lt;20 </a:t>
            </a:r>
            <a:r>
              <a:rPr lang="en-US" baseline="0" dirty="0" err="1" smtClean="0"/>
              <a:t>M_sol</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pPr>
              <a:defRPr/>
            </a:pPr>
            <a:fld id="{C041D264-041A-3A4D-B8FC-F97D176E6E73}" type="slidenum">
              <a:rPr lang="en-US" smtClean="0"/>
              <a:pPr>
                <a:defRPr/>
              </a:pPr>
              <a:t>17</a:t>
            </a:fld>
            <a:endParaRPr lang="en-US"/>
          </a:p>
        </p:txBody>
      </p:sp>
    </p:spTree>
    <p:extLst>
      <p:ext uri="{BB962C8B-B14F-4D97-AF65-F5344CB8AC3E}">
        <p14:creationId xmlns:p14="http://schemas.microsoft.com/office/powerpoint/2010/main" val="1460926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Expected</a:t>
            </a:r>
            <a:r>
              <a:rPr lang="en-US" baseline="0" dirty="0" smtClean="0"/>
              <a:t> progenitors for this metallicity scenario.</a:t>
            </a:r>
          </a:p>
          <a:p>
            <a:endParaRPr lang="en-US" baseline="0" dirty="0" smtClean="0"/>
          </a:p>
          <a:p>
            <a:r>
              <a:rPr lang="en-US" baseline="0" dirty="0" smtClean="0"/>
              <a:t>For a subsolar metallicity consistent with 02ap, we expect a MS companion present in about 2/3 of all stripped-envelope </a:t>
            </a:r>
            <a:r>
              <a:rPr lang="en-US" baseline="0" dirty="0" err="1" smtClean="0"/>
              <a:t>SNe</a:t>
            </a:r>
            <a:r>
              <a:rPr lang="en-US" baseline="0" dirty="0" smtClean="0"/>
              <a:t>, and a compact companion in only 5% of cases.  About 25% are single at time of explosion (single stars/mergers/disrupted systems), requiring a massive progenitor.</a:t>
            </a:r>
          </a:p>
          <a:p>
            <a:endParaRPr lang="en-US" baseline="0" dirty="0" smtClean="0"/>
          </a:p>
          <a:p>
            <a:r>
              <a:rPr lang="en-US" baseline="0" dirty="0" smtClean="0"/>
              <a:t>Our new upper limits rule out the presence of a main sequence companion &gt; 8-10 </a:t>
            </a:r>
            <a:r>
              <a:rPr lang="en-US" baseline="0" dirty="0" err="1" smtClean="0"/>
              <a:t>M_solar</a:t>
            </a:r>
            <a:r>
              <a:rPr lang="en-US" baseline="0" dirty="0" smtClean="0"/>
              <a:t>, ruling out about 40% of all stripped envelope channels.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
            </a:r>
            <a:br>
              <a:rPr lang="en-US" baseline="0" dirty="0" smtClean="0"/>
            </a:br>
            <a:r>
              <a:rPr lang="en-US" baseline="0" dirty="0" smtClean="0"/>
              <a:t>You have both conservative and non-conservative mass transfer, which corresponds to the distance separation.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t>
            </a:r>
            <a:br>
              <a:rPr lang="en-US" baseline="0" dirty="0" smtClean="0"/>
            </a:br>
            <a:r>
              <a:rPr lang="en-US" baseline="0" dirty="0" smtClean="0"/>
              <a:t>Case A/B refers to semiconservative mass transfer with small orbits.  Secondary gains significant mass and evolves on its own evolutionary timescale.  Case C is </a:t>
            </a:r>
            <a:r>
              <a:rPr lang="en-US" baseline="0" dirty="0" err="1" smtClean="0"/>
              <a:t>nonconservative</a:t>
            </a:r>
            <a:r>
              <a:rPr lang="en-US" baseline="0" dirty="0" smtClean="0"/>
              <a:t> mass transfer, often ending in a common envelope.</a:t>
            </a:r>
            <a:endParaRPr lang="en-US" dirty="0" smtClean="0"/>
          </a:p>
          <a:p>
            <a:endParaRPr lang="en-US" baseline="0" dirty="0" smtClean="0"/>
          </a:p>
          <a:p>
            <a:endParaRPr lang="en-US" baseline="0" dirty="0" smtClean="0"/>
          </a:p>
          <a:p>
            <a:r>
              <a:rPr lang="en-US" baseline="0" dirty="0" smtClean="0"/>
              <a:t>Most likely scenario is </a:t>
            </a:r>
            <a:r>
              <a:rPr lang="en-US" baseline="0" dirty="0" err="1" smtClean="0"/>
              <a:t>nonconservative</a:t>
            </a:r>
            <a:r>
              <a:rPr lang="en-US" baseline="0" dirty="0" smtClean="0"/>
              <a:t> binary interaction of a primary star &lt; 23 </a:t>
            </a:r>
            <a:r>
              <a:rPr lang="en-US" baseline="0" dirty="0" err="1" smtClean="0"/>
              <a:t>M_sol</a:t>
            </a:r>
            <a:r>
              <a:rPr lang="en-US" baseline="0" dirty="0" smtClean="0"/>
              <a:t>.  Although unlikely (&lt;1 %), there is also the </a:t>
            </a:r>
            <a:r>
              <a:rPr lang="en-US" baseline="0" dirty="0" err="1" smtClean="0"/>
              <a:t>possibilitity</a:t>
            </a:r>
            <a:r>
              <a:rPr lang="en-US" baseline="0" dirty="0" smtClean="0"/>
              <a:t> of an exotic reverse merger.  </a:t>
            </a:r>
          </a:p>
          <a:p>
            <a:endParaRPr lang="en-US" baseline="0" dirty="0" smtClean="0"/>
          </a:p>
          <a:p>
            <a:r>
              <a:rPr lang="en-US" baseline="0" dirty="0" smtClean="0"/>
              <a:t>Ejecta masses tend to be 2-5 </a:t>
            </a:r>
            <a:r>
              <a:rPr lang="en-US" baseline="0" dirty="0" err="1" smtClean="0"/>
              <a:t>M_solar</a:t>
            </a:r>
            <a:r>
              <a:rPr lang="en-US" baseline="0" dirty="0" smtClean="0"/>
              <a:t>, suggesting low progenitor masses.</a:t>
            </a:r>
          </a:p>
          <a:p>
            <a:endParaRPr lang="en-US" baseline="0" dirty="0" smtClean="0"/>
          </a:p>
          <a:p>
            <a:r>
              <a:rPr lang="en-US" baseline="0" dirty="0" smtClean="0"/>
              <a:t>Furthermore, about a third of all core-collapse </a:t>
            </a:r>
            <a:r>
              <a:rPr lang="en-US" baseline="0" dirty="0" err="1" smtClean="0"/>
              <a:t>Sne</a:t>
            </a:r>
            <a:r>
              <a:rPr lang="en-US" baseline="0" dirty="0" smtClean="0"/>
              <a:t> are thought to have stripped progenitors.  Single star models fail to explain the high relative rates of stripped-envelope </a:t>
            </a:r>
            <a:r>
              <a:rPr lang="en-US" baseline="0" dirty="0" err="1" smtClean="0"/>
              <a:t>Sne</a:t>
            </a:r>
            <a:r>
              <a:rPr lang="en-US" baseline="0" dirty="0" smtClean="0"/>
              <a:t> and a binary channel is required to explain the discrepancy.  </a:t>
            </a:r>
          </a:p>
          <a:p>
            <a:endParaRPr lang="en-US"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C041D264-041A-3A4D-B8FC-F97D176E6E73}" type="slidenum">
              <a:rPr lang="en-US" smtClean="0"/>
              <a:pPr>
                <a:defRPr/>
              </a:pPr>
              <a:t>18</a:t>
            </a:fld>
            <a:endParaRPr lang="en-US"/>
          </a:p>
        </p:txBody>
      </p:sp>
    </p:spTree>
    <p:extLst>
      <p:ext uri="{BB962C8B-B14F-4D97-AF65-F5344CB8AC3E}">
        <p14:creationId xmlns:p14="http://schemas.microsoft.com/office/powerpoint/2010/main" val="1608561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Allowed progenitor population actually bimodal!</a:t>
            </a:r>
            <a:br>
              <a:rPr lang="en-US" dirty="0" smtClean="0"/>
            </a:br>
            <a:r>
              <a:rPr lang="en-US" dirty="0" smtClean="0"/>
              <a:t>First</a:t>
            </a:r>
            <a:r>
              <a:rPr lang="en-US" baseline="0" dirty="0" smtClean="0"/>
              <a:t> 3 panels display the initial parameters that characterize the progenitor system.  Initial mass, mass ratio, orbital period, progenitor lifetime, and final pre-explosion mass of progenitor.</a:t>
            </a:r>
          </a:p>
          <a:p>
            <a:endParaRPr lang="en-US" baseline="0" dirty="0" smtClean="0"/>
          </a:p>
          <a:p>
            <a:r>
              <a:rPr lang="en-US" baseline="0" dirty="0" smtClean="0"/>
              <a:t>The large mass progenitors can be characterized by  strong stellar winds (W).  Mostly single stars and binaries with massive companions.  No companions are expected at the moment of explosion.</a:t>
            </a:r>
            <a:br>
              <a:rPr lang="en-US" baseline="0" dirty="0" smtClean="0"/>
            </a:br>
            <a:r>
              <a:rPr lang="en-US" baseline="0" dirty="0" smtClean="0"/>
              <a:t>The lower mass progenitors can be characterized by companion mass transfer (C).</a:t>
            </a:r>
            <a:br>
              <a:rPr lang="en-US" baseline="0" dirty="0" smtClean="0"/>
            </a:br>
            <a:r>
              <a:rPr lang="en-US" baseline="0" dirty="0" smtClean="0"/>
              <a:t>Group C is 1.6x more probably than Group W.</a:t>
            </a:r>
          </a:p>
          <a:p>
            <a:endParaRPr lang="en-US" baseline="0" dirty="0" smtClean="0"/>
          </a:p>
          <a:p>
            <a:r>
              <a:rPr lang="en-US" baseline="0" dirty="0" smtClean="0"/>
              <a:t>Aha.  But we have an additional constraint!</a:t>
            </a:r>
            <a:br>
              <a:rPr lang="en-US" baseline="0" dirty="0" smtClean="0"/>
            </a:br>
            <a:r>
              <a:rPr lang="en-US" baseline="0" dirty="0" smtClean="0"/>
              <a:t>From the light curve, </a:t>
            </a:r>
            <a:r>
              <a:rPr lang="en-US" baseline="0" dirty="0" err="1" smtClean="0"/>
              <a:t>Mazzali</a:t>
            </a:r>
            <a:r>
              <a:rPr lang="en-US" baseline="0" dirty="0" smtClean="0"/>
              <a:t> et al. (2002) estimate the ejecta mass to be about 2.5 </a:t>
            </a:r>
            <a:r>
              <a:rPr lang="en-US" baseline="0" dirty="0" err="1" smtClean="0"/>
              <a:t>M_sol</a:t>
            </a:r>
            <a:r>
              <a:rPr lang="en-US" baseline="0" dirty="0" smtClean="0"/>
              <a:t>, which is consistent with a final progenitor mass of about 5 </a:t>
            </a:r>
            <a:r>
              <a:rPr lang="en-US" baseline="0" dirty="0" err="1" smtClean="0"/>
              <a:t>M_sol</a:t>
            </a:r>
            <a:r>
              <a:rPr lang="en-US" baseline="0" dirty="0" smtClean="0"/>
              <a:t>.  These uncertainties are highlighted by the green dotted lines.  Only about 6% of all striped-envelope </a:t>
            </a:r>
            <a:r>
              <a:rPr lang="en-US" baseline="0" dirty="0" err="1" smtClean="0"/>
              <a:t>Sne</a:t>
            </a:r>
            <a:r>
              <a:rPr lang="en-US" baseline="0" dirty="0" smtClean="0"/>
              <a:t> have final progenitor masses in this range.</a:t>
            </a:r>
          </a:p>
          <a:p>
            <a:endParaRPr lang="en-US" baseline="0" dirty="0" smtClean="0"/>
          </a:p>
          <a:p>
            <a:r>
              <a:rPr lang="en-US" baseline="0" dirty="0" smtClean="0"/>
              <a:t>This additional constraint provided by the progenitor final mass limits the 02ap progenitor to the higher-mass end of Group C, having lost its envelope through binary interactions.  Initial primary mass between 13-23 </a:t>
            </a:r>
            <a:r>
              <a:rPr lang="en-US" baseline="0" dirty="0" err="1" smtClean="0"/>
              <a:t>M_sol</a:t>
            </a:r>
            <a:r>
              <a:rPr lang="en-US" baseline="0" dirty="0" smtClean="0"/>
              <a:t>, q&lt;0.0.6, and period &gt; 1000 days.  Non-conservative mass transfer, possibly involving a CE phase.  Conservative mass transfer unlikely as they would result in massive companions.</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 further minority channel for the progenitor of 02ap concerns reverse mergers, in which the secondary engulfs the stripped remnant of the primary, which can be a helium burning compact star or white dwarf.  Their contribution is not significant according to our simulations (~1%).  However, they are of potential interest as they provide a way to produce the rapidly rotating systems that are probably required for </a:t>
            </a:r>
            <a:r>
              <a:rPr lang="en-US" baseline="0" dirty="0" err="1" smtClean="0"/>
              <a:t>SNe</a:t>
            </a:r>
            <a:r>
              <a:rPr lang="en-US" baseline="0" dirty="0" smtClean="0"/>
              <a:t> </a:t>
            </a:r>
            <a:r>
              <a:rPr lang="en-US" baseline="0" dirty="0" err="1" smtClean="0"/>
              <a:t>Ic</a:t>
            </a:r>
            <a:r>
              <a:rPr lang="en-US" baseline="0" dirty="0" smtClean="0"/>
              <a:t>-BL.</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Questions unanswered by this method:</a:t>
            </a:r>
            <a:br>
              <a:rPr lang="en-US" baseline="0" dirty="0" smtClean="0"/>
            </a:br>
            <a:r>
              <a:rPr lang="en-US" baseline="0" dirty="0" smtClean="0"/>
              <a:t>How helium layers are removed?  </a:t>
            </a:r>
            <a:br>
              <a:rPr lang="en-US" baseline="0" dirty="0" smtClean="0"/>
            </a:br>
            <a:r>
              <a:rPr lang="en-US" baseline="0" dirty="0" smtClean="0"/>
              <a:t>How do you get the BL part of the event?  But the rare merger event (&lt;1% of cases) could explain the high angular momentum.  The merged star will have already completed its central hydrogen-burning phase and possibly even contain a helium-exhausted core.  In such a scenario, the remaining lifetime of these merged stars will be short.</a:t>
            </a:r>
            <a:endParaRPr lang="en-US" dirty="0" smtClean="0"/>
          </a:p>
          <a:p>
            <a:endParaRPr lang="en-US" baseline="0" dirty="0" smtClean="0"/>
          </a:p>
          <a:p>
            <a:r>
              <a:rPr lang="en-US" baseline="0" dirty="0" smtClean="0"/>
              <a:t>*******</a:t>
            </a:r>
          </a:p>
          <a:p>
            <a:r>
              <a:rPr lang="en-US" baseline="0" dirty="0" smtClean="0"/>
              <a:t>A small (&lt;10%) chance of the progenitor being an explosion of the secondary star, originating from binary systems of almost equal mass.    Leaving a compact companion (primary) at the moment of explosion, either a WD, NS, or BH, or even stripped He star.</a:t>
            </a:r>
          </a:p>
          <a:p>
            <a:endParaRPr lang="en-US" baseline="0" dirty="0" smtClean="0"/>
          </a:p>
        </p:txBody>
      </p:sp>
      <p:sp>
        <p:nvSpPr>
          <p:cNvPr id="4" name="Slide Number Placeholder 3"/>
          <p:cNvSpPr>
            <a:spLocks noGrp="1"/>
          </p:cNvSpPr>
          <p:nvPr>
            <p:ph type="sldNum" sz="quarter" idx="10"/>
          </p:nvPr>
        </p:nvSpPr>
        <p:spPr/>
        <p:txBody>
          <a:bodyPr/>
          <a:lstStyle/>
          <a:p>
            <a:pPr>
              <a:defRPr/>
            </a:pPr>
            <a:fld id="{C041D264-041A-3A4D-B8FC-F97D176E6E73}" type="slidenum">
              <a:rPr lang="en-US" smtClean="0"/>
              <a:pPr>
                <a:defRPr/>
              </a:pPr>
              <a:t>19</a:t>
            </a:fld>
            <a:endParaRPr lang="en-US"/>
          </a:p>
        </p:txBody>
      </p:sp>
    </p:spTree>
    <p:extLst>
      <p:ext uri="{BB962C8B-B14F-4D97-AF65-F5344CB8AC3E}">
        <p14:creationId xmlns:p14="http://schemas.microsoft.com/office/powerpoint/2010/main" val="800029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a:ln/>
        </p:spPr>
      </p:sp>
      <p:sp>
        <p:nvSpPr>
          <p:cNvPr id="16387" name="Notes Placeholder 2"/>
          <p:cNvSpPr>
            <a:spLocks noGrp="1"/>
          </p:cNvSpPr>
          <p:nvPr>
            <p:ph type="body" idx="1"/>
          </p:nvPr>
        </p:nvSpPr>
        <p:spPr>
          <a:noFill/>
          <a:ln/>
        </p:spPr>
        <p:txBody>
          <a:bodyPr/>
          <a:lstStyle/>
          <a:p>
            <a:endParaRPr lang="en-US" dirty="0">
              <a:latin typeface="Arial" pitchFamily="-105" charset="0"/>
              <a:ea typeface="ＭＳ Ｐゴシック" pitchFamily="-105" charset="-128"/>
              <a:cs typeface="ＭＳ Ｐゴシック" pitchFamily="-105" charset="-128"/>
            </a:endParaRPr>
          </a:p>
        </p:txBody>
      </p:sp>
      <p:sp>
        <p:nvSpPr>
          <p:cNvPr id="16388" name="Slide Number Placeholder 3"/>
          <p:cNvSpPr>
            <a:spLocks noGrp="1"/>
          </p:cNvSpPr>
          <p:nvPr>
            <p:ph type="sldNum" sz="quarter" idx="5"/>
          </p:nvPr>
        </p:nvSpPr>
        <p:spPr>
          <a:noFill/>
        </p:spPr>
        <p:txBody>
          <a:bodyPr/>
          <a:lstStyle/>
          <a:p>
            <a:fld id="{8170C924-5774-9843-9079-B51343CEDFD8}" type="slidenum">
              <a:rPr lang="en-US" smtClean="0">
                <a:latin typeface="Arial" pitchFamily="-105" charset="0"/>
                <a:ea typeface="ＭＳ Ｐゴシック" pitchFamily="-105" charset="-128"/>
                <a:cs typeface="ＭＳ Ｐゴシック" pitchFamily="-105" charset="-128"/>
              </a:rPr>
              <a:pPr/>
              <a:t>2</a:t>
            </a:fld>
            <a:endParaRPr lang="en-US" dirty="0" smtClean="0">
              <a:latin typeface="Arial" pitchFamily="-105" charset="0"/>
              <a:ea typeface="ＭＳ Ｐゴシック" pitchFamily="-105" charset="-128"/>
              <a:cs typeface="ＭＳ Ｐゴシック" pitchFamily="-105" charset="-128"/>
            </a:endParaRPr>
          </a:p>
        </p:txBody>
      </p:sp>
    </p:spTree>
    <p:extLst>
      <p:ext uri="{BB962C8B-B14F-4D97-AF65-F5344CB8AC3E}">
        <p14:creationId xmlns:p14="http://schemas.microsoft.com/office/powerpoint/2010/main" val="2181118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041D264-041A-3A4D-B8FC-F97D176E6E73}" type="slidenum">
              <a:rPr lang="en-US" smtClean="0"/>
              <a:pPr>
                <a:defRPr/>
              </a:pPr>
              <a:t>20</a:t>
            </a:fld>
            <a:endParaRPr lang="en-US"/>
          </a:p>
        </p:txBody>
      </p:sp>
    </p:spTree>
    <p:extLst>
      <p:ext uri="{BB962C8B-B14F-4D97-AF65-F5344CB8AC3E}">
        <p14:creationId xmlns:p14="http://schemas.microsoft.com/office/powerpoint/2010/main" val="269869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p:cNvSpPr>
          <p:nvPr>
            <p:ph type="sldImg"/>
          </p:nvPr>
        </p:nvSpPr>
        <p:spPr>
          <a:ln/>
        </p:spPr>
      </p:sp>
      <p:sp>
        <p:nvSpPr>
          <p:cNvPr id="74755" name="Notes Placeholder 2"/>
          <p:cNvSpPr>
            <a:spLocks noGrp="1"/>
          </p:cNvSpPr>
          <p:nvPr>
            <p:ph type="body" idx="1"/>
          </p:nvPr>
        </p:nvSpPr>
        <p:spPr>
          <a:noFill/>
          <a:ln/>
        </p:spPr>
        <p:txBody>
          <a:bodyPr/>
          <a:lstStyle/>
          <a:p>
            <a:r>
              <a:rPr lang="en-US" dirty="0" smtClean="0">
                <a:latin typeface="Arial" pitchFamily="-105" charset="0"/>
                <a:ea typeface="ＭＳ Ｐゴシック" pitchFamily="-105" charset="-128"/>
                <a:cs typeface="ＭＳ Ｐゴシック" pitchFamily="-105" charset="-128"/>
              </a:rPr>
              <a:t>Can increase mass loss rate in lower mass stars.</a:t>
            </a:r>
          </a:p>
          <a:p>
            <a:r>
              <a:rPr lang="en-US" dirty="0" smtClean="0">
                <a:latin typeface="Arial" pitchFamily="-105" charset="0"/>
                <a:ea typeface="ＭＳ Ｐゴシック" pitchFamily="-105" charset="-128"/>
                <a:cs typeface="ＭＳ Ｐゴシック" pitchFamily="-105" charset="-128"/>
              </a:rPr>
              <a:t>If a higher mass star loses it’s outer envelope, it might appear more blue and luminous.</a:t>
            </a:r>
          </a:p>
        </p:txBody>
      </p:sp>
      <p:sp>
        <p:nvSpPr>
          <p:cNvPr id="74756" name="Slide Number Placeholder 3"/>
          <p:cNvSpPr>
            <a:spLocks noGrp="1"/>
          </p:cNvSpPr>
          <p:nvPr>
            <p:ph type="sldNum" sz="quarter" idx="5"/>
          </p:nvPr>
        </p:nvSpPr>
        <p:spPr>
          <a:noFill/>
        </p:spPr>
        <p:txBody>
          <a:bodyPr/>
          <a:lstStyle/>
          <a:p>
            <a:fld id="{6A369222-9D0C-C44F-AD06-5C370C8C2328}" type="slidenum">
              <a:rPr lang="en-US" smtClean="0">
                <a:latin typeface="Arial" pitchFamily="-105" charset="0"/>
                <a:ea typeface="ＭＳ Ｐゴシック" pitchFamily="-105" charset="-128"/>
                <a:cs typeface="ＭＳ Ｐゴシック" pitchFamily="-105" charset="-128"/>
              </a:rPr>
              <a:pPr/>
              <a:t>3</a:t>
            </a:fld>
            <a:endParaRPr lang="en-US" smtClean="0">
              <a:latin typeface="Arial" pitchFamily="-105" charset="0"/>
              <a:ea typeface="ＭＳ Ｐゴシック" pitchFamily="-105" charset="-128"/>
              <a:cs typeface="ＭＳ Ｐゴシック" pitchFamily="-105" charset="-128"/>
            </a:endParaRPr>
          </a:p>
        </p:txBody>
      </p:sp>
    </p:spTree>
    <p:extLst>
      <p:ext uri="{BB962C8B-B14F-4D97-AF65-F5344CB8AC3E}">
        <p14:creationId xmlns:p14="http://schemas.microsoft.com/office/powerpoint/2010/main" val="581684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p:cNvSpPr>
          <p:nvPr>
            <p:ph type="sldImg"/>
          </p:nvPr>
        </p:nvSpPr>
        <p:spPr>
          <a:ln/>
        </p:spPr>
      </p:sp>
      <p:sp>
        <p:nvSpPr>
          <p:cNvPr id="74755" name="Notes Placeholder 2"/>
          <p:cNvSpPr>
            <a:spLocks noGrp="1"/>
          </p:cNvSpPr>
          <p:nvPr>
            <p:ph type="body" idx="1"/>
          </p:nvPr>
        </p:nvSpPr>
        <p:spPr>
          <a:noFill/>
          <a:ln/>
        </p:spPr>
        <p:txBody>
          <a:bodyPr/>
          <a:lstStyle/>
          <a:p>
            <a:r>
              <a:rPr lang="en-US" dirty="0" smtClean="0">
                <a:latin typeface="Arial" pitchFamily="-105" charset="0"/>
                <a:ea typeface="ＭＳ Ｐゴシック" pitchFamily="-105" charset="-128"/>
                <a:cs typeface="ＭＳ Ｐゴシック" pitchFamily="-105" charset="-128"/>
              </a:rPr>
              <a:t>Can increase mass loss rate in lower mass stars.</a:t>
            </a:r>
          </a:p>
          <a:p>
            <a:r>
              <a:rPr lang="en-US" dirty="0" smtClean="0">
                <a:latin typeface="Arial" pitchFamily="-105" charset="0"/>
                <a:ea typeface="ＭＳ Ｐゴシック" pitchFamily="-105" charset="-128"/>
                <a:cs typeface="ＭＳ Ｐゴシック" pitchFamily="-105" charset="-128"/>
              </a:rPr>
              <a:t>If a higher mass star loses it’s outer envelope, it might appear more blue and luminous.</a:t>
            </a:r>
          </a:p>
        </p:txBody>
      </p:sp>
      <p:sp>
        <p:nvSpPr>
          <p:cNvPr id="74756" name="Slide Number Placeholder 3"/>
          <p:cNvSpPr>
            <a:spLocks noGrp="1"/>
          </p:cNvSpPr>
          <p:nvPr>
            <p:ph type="sldNum" sz="quarter" idx="5"/>
          </p:nvPr>
        </p:nvSpPr>
        <p:spPr>
          <a:noFill/>
        </p:spPr>
        <p:txBody>
          <a:bodyPr/>
          <a:lstStyle/>
          <a:p>
            <a:fld id="{6A369222-9D0C-C44F-AD06-5C370C8C2328}" type="slidenum">
              <a:rPr lang="en-US" smtClean="0">
                <a:latin typeface="Arial" pitchFamily="-105" charset="0"/>
                <a:ea typeface="ＭＳ Ｐゴシック" pitchFamily="-105" charset="-128"/>
                <a:cs typeface="ＭＳ Ｐゴシック" pitchFamily="-105" charset="-128"/>
              </a:rPr>
              <a:pPr/>
              <a:t>4</a:t>
            </a:fld>
            <a:endParaRPr lang="en-US" smtClean="0">
              <a:latin typeface="Arial" pitchFamily="-105" charset="0"/>
              <a:ea typeface="ＭＳ Ｐゴシック" pitchFamily="-105" charset="-128"/>
              <a:cs typeface="ＭＳ Ｐゴシック" pitchFamily="-105" charset="-128"/>
            </a:endParaRPr>
          </a:p>
        </p:txBody>
      </p:sp>
    </p:spTree>
    <p:extLst>
      <p:ext uri="{BB962C8B-B14F-4D97-AF65-F5344CB8AC3E}">
        <p14:creationId xmlns:p14="http://schemas.microsoft.com/office/powerpoint/2010/main" val="921341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p:cNvSpPr>
          <p:nvPr>
            <p:ph type="sldImg"/>
          </p:nvPr>
        </p:nvSpPr>
        <p:spPr>
          <a:ln/>
        </p:spPr>
      </p:sp>
      <p:sp>
        <p:nvSpPr>
          <p:cNvPr id="74755" name="Notes Placeholder 2"/>
          <p:cNvSpPr>
            <a:spLocks noGrp="1"/>
          </p:cNvSpPr>
          <p:nvPr>
            <p:ph type="body" idx="1"/>
          </p:nvPr>
        </p:nvSpPr>
        <p:spPr>
          <a:noFill/>
          <a:ln/>
        </p:spPr>
        <p:txBody>
          <a:bodyPr/>
          <a:lstStyle/>
          <a:p>
            <a:r>
              <a:rPr lang="en-US" smtClean="0">
                <a:latin typeface="Arial" pitchFamily="-105" charset="0"/>
                <a:ea typeface="ＭＳ Ｐゴシック" pitchFamily="-105" charset="-128"/>
                <a:cs typeface="ＭＳ Ｐゴシック" pitchFamily="-105" charset="-128"/>
              </a:rPr>
              <a:t>Can increase mass loss rate in lower mass stars.</a:t>
            </a:r>
          </a:p>
          <a:p>
            <a:r>
              <a:rPr lang="en-US" smtClean="0">
                <a:latin typeface="Arial" pitchFamily="-105" charset="0"/>
                <a:ea typeface="ＭＳ Ｐゴシック" pitchFamily="-105" charset="-128"/>
                <a:cs typeface="ＭＳ Ｐゴシック" pitchFamily="-105" charset="-128"/>
              </a:rPr>
              <a:t>If a higher mass star loses it’s outer envelope, it might appear more blue and luminous.</a:t>
            </a:r>
          </a:p>
        </p:txBody>
      </p:sp>
      <p:sp>
        <p:nvSpPr>
          <p:cNvPr id="74756" name="Slide Number Placeholder 3"/>
          <p:cNvSpPr>
            <a:spLocks noGrp="1"/>
          </p:cNvSpPr>
          <p:nvPr>
            <p:ph type="sldNum" sz="quarter" idx="5"/>
          </p:nvPr>
        </p:nvSpPr>
        <p:spPr>
          <a:noFill/>
        </p:spPr>
        <p:txBody>
          <a:bodyPr/>
          <a:lstStyle/>
          <a:p>
            <a:fld id="{6A369222-9D0C-C44F-AD06-5C370C8C2328}" type="slidenum">
              <a:rPr lang="en-US" smtClean="0">
                <a:latin typeface="Arial" pitchFamily="-105" charset="0"/>
                <a:ea typeface="ＭＳ Ｐゴシック" pitchFamily="-105" charset="-128"/>
                <a:cs typeface="ＭＳ Ｐゴシック" pitchFamily="-105" charset="-128"/>
              </a:rPr>
              <a:pPr/>
              <a:t>5</a:t>
            </a:fld>
            <a:endParaRPr lang="en-US" smtClean="0">
              <a:latin typeface="Arial" pitchFamily="-105" charset="0"/>
              <a:ea typeface="ＭＳ Ｐゴシック" pitchFamily="-105" charset="-128"/>
              <a:cs typeface="ＭＳ Ｐゴシック" pitchFamily="-105" charset="-128"/>
            </a:endParaRPr>
          </a:p>
        </p:txBody>
      </p:sp>
    </p:spTree>
    <p:extLst>
      <p:ext uri="{BB962C8B-B14F-4D97-AF65-F5344CB8AC3E}">
        <p14:creationId xmlns:p14="http://schemas.microsoft.com/office/powerpoint/2010/main" val="1354446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p:cNvSpPr>
          <p:nvPr>
            <p:ph type="sldImg"/>
          </p:nvPr>
        </p:nvSpPr>
        <p:spPr>
          <a:ln/>
        </p:spPr>
      </p:sp>
      <p:sp>
        <p:nvSpPr>
          <p:cNvPr id="74755" name="Notes Placeholder 2"/>
          <p:cNvSpPr>
            <a:spLocks noGrp="1"/>
          </p:cNvSpPr>
          <p:nvPr>
            <p:ph type="body" idx="1"/>
          </p:nvPr>
        </p:nvSpPr>
        <p:spPr>
          <a:noFill/>
          <a:ln/>
        </p:spPr>
        <p:txBody>
          <a:bodyPr/>
          <a:lstStyle/>
          <a:p>
            <a:r>
              <a:rPr lang="en-US" smtClean="0">
                <a:latin typeface="Arial" pitchFamily="-105" charset="0"/>
                <a:ea typeface="ＭＳ Ｐゴシック" pitchFamily="-105" charset="-128"/>
                <a:cs typeface="ＭＳ Ｐゴシック" pitchFamily="-105" charset="-128"/>
              </a:rPr>
              <a:t>Can increase mass loss rate in lower mass stars.</a:t>
            </a:r>
          </a:p>
          <a:p>
            <a:r>
              <a:rPr lang="en-US" smtClean="0">
                <a:latin typeface="Arial" pitchFamily="-105" charset="0"/>
                <a:ea typeface="ＭＳ Ｐゴシック" pitchFamily="-105" charset="-128"/>
                <a:cs typeface="ＭＳ Ｐゴシック" pitchFamily="-105" charset="-128"/>
              </a:rPr>
              <a:t>If a higher mass star loses it’s outer envelope, it might appear more blue and luminous.</a:t>
            </a:r>
          </a:p>
        </p:txBody>
      </p:sp>
      <p:sp>
        <p:nvSpPr>
          <p:cNvPr id="74756" name="Slide Number Placeholder 3"/>
          <p:cNvSpPr>
            <a:spLocks noGrp="1"/>
          </p:cNvSpPr>
          <p:nvPr>
            <p:ph type="sldNum" sz="quarter" idx="5"/>
          </p:nvPr>
        </p:nvSpPr>
        <p:spPr>
          <a:noFill/>
        </p:spPr>
        <p:txBody>
          <a:bodyPr/>
          <a:lstStyle/>
          <a:p>
            <a:fld id="{6A369222-9D0C-C44F-AD06-5C370C8C2328}" type="slidenum">
              <a:rPr lang="en-US" smtClean="0">
                <a:latin typeface="Arial" pitchFamily="-105" charset="0"/>
                <a:ea typeface="ＭＳ Ｐゴシック" pitchFamily="-105" charset="-128"/>
                <a:cs typeface="ＭＳ Ｐゴシック" pitchFamily="-105" charset="-128"/>
              </a:rPr>
              <a:pPr/>
              <a:t>6</a:t>
            </a:fld>
            <a:endParaRPr lang="en-US" smtClean="0">
              <a:latin typeface="Arial" pitchFamily="-105" charset="0"/>
              <a:ea typeface="ＭＳ Ｐゴシック" pitchFamily="-105" charset="-128"/>
              <a:cs typeface="ＭＳ Ｐゴシック" pitchFamily="-105" charset="-128"/>
            </a:endParaRPr>
          </a:p>
        </p:txBody>
      </p:sp>
    </p:spTree>
    <p:extLst>
      <p:ext uri="{BB962C8B-B14F-4D97-AF65-F5344CB8AC3E}">
        <p14:creationId xmlns:p14="http://schemas.microsoft.com/office/powerpoint/2010/main" val="1453024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p:cNvSpPr>
          <p:nvPr>
            <p:ph type="sldImg"/>
          </p:nvPr>
        </p:nvSpPr>
        <p:spPr>
          <a:ln/>
        </p:spPr>
      </p:sp>
      <p:sp>
        <p:nvSpPr>
          <p:cNvPr id="74755" name="Notes Placeholder 2"/>
          <p:cNvSpPr>
            <a:spLocks noGrp="1"/>
          </p:cNvSpPr>
          <p:nvPr>
            <p:ph type="body" idx="1"/>
          </p:nvPr>
        </p:nvSpPr>
        <p:spPr>
          <a:noFill/>
          <a:ln/>
        </p:spPr>
        <p:txBody>
          <a:bodyPr/>
          <a:lstStyle/>
          <a:p>
            <a:r>
              <a:rPr lang="en-US" smtClean="0">
                <a:latin typeface="Arial" pitchFamily="-105" charset="0"/>
                <a:ea typeface="ＭＳ Ｐゴシック" pitchFamily="-105" charset="-128"/>
                <a:cs typeface="ＭＳ Ｐゴシック" pitchFamily="-105" charset="-128"/>
              </a:rPr>
              <a:t>Can increase mass loss rate in lower mass stars.</a:t>
            </a:r>
          </a:p>
          <a:p>
            <a:r>
              <a:rPr lang="en-US" smtClean="0">
                <a:latin typeface="Arial" pitchFamily="-105" charset="0"/>
                <a:ea typeface="ＭＳ Ｐゴシック" pitchFamily="-105" charset="-128"/>
                <a:cs typeface="ＭＳ Ｐゴシック" pitchFamily="-105" charset="-128"/>
              </a:rPr>
              <a:t>If a higher mass star loses it’s outer envelope, it might appear more blue and luminous.</a:t>
            </a:r>
          </a:p>
        </p:txBody>
      </p:sp>
      <p:sp>
        <p:nvSpPr>
          <p:cNvPr id="74756" name="Slide Number Placeholder 3"/>
          <p:cNvSpPr>
            <a:spLocks noGrp="1"/>
          </p:cNvSpPr>
          <p:nvPr>
            <p:ph type="sldNum" sz="quarter" idx="5"/>
          </p:nvPr>
        </p:nvSpPr>
        <p:spPr>
          <a:noFill/>
        </p:spPr>
        <p:txBody>
          <a:bodyPr/>
          <a:lstStyle/>
          <a:p>
            <a:fld id="{6A369222-9D0C-C44F-AD06-5C370C8C2328}" type="slidenum">
              <a:rPr lang="en-US" smtClean="0">
                <a:latin typeface="Arial" pitchFamily="-105" charset="0"/>
                <a:ea typeface="ＭＳ Ｐゴシック" pitchFamily="-105" charset="-128"/>
                <a:cs typeface="ＭＳ Ｐゴシック" pitchFamily="-105" charset="-128"/>
              </a:rPr>
              <a:pPr/>
              <a:t>7</a:t>
            </a:fld>
            <a:endParaRPr lang="en-US" smtClean="0">
              <a:latin typeface="Arial" pitchFamily="-105" charset="0"/>
              <a:ea typeface="ＭＳ Ｐゴシック" pitchFamily="-105" charset="-128"/>
              <a:cs typeface="ＭＳ Ｐゴシック" pitchFamily="-105" charset="-128"/>
            </a:endParaRPr>
          </a:p>
        </p:txBody>
      </p:sp>
    </p:spTree>
    <p:extLst>
      <p:ext uri="{BB962C8B-B14F-4D97-AF65-F5344CB8AC3E}">
        <p14:creationId xmlns:p14="http://schemas.microsoft.com/office/powerpoint/2010/main" val="2015098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p:cNvSpPr>
          <p:nvPr>
            <p:ph type="sldImg"/>
          </p:nvPr>
        </p:nvSpPr>
        <p:spPr>
          <a:ln/>
        </p:spPr>
      </p:sp>
      <p:sp>
        <p:nvSpPr>
          <p:cNvPr id="74755" name="Notes Placeholder 2"/>
          <p:cNvSpPr>
            <a:spLocks noGrp="1"/>
          </p:cNvSpPr>
          <p:nvPr>
            <p:ph type="body" idx="1"/>
          </p:nvPr>
        </p:nvSpPr>
        <p:spPr>
          <a:noFill/>
          <a:ln/>
        </p:spPr>
        <p:txBody>
          <a:bodyPr/>
          <a:lstStyle/>
          <a:p>
            <a:r>
              <a:rPr lang="en-US" smtClean="0">
                <a:latin typeface="Arial" pitchFamily="-105" charset="0"/>
                <a:ea typeface="ＭＳ Ｐゴシック" pitchFamily="-105" charset="-128"/>
                <a:cs typeface="ＭＳ Ｐゴシック" pitchFamily="-105" charset="-128"/>
              </a:rPr>
              <a:t>Can increase mass loss rate in lower mass stars.</a:t>
            </a:r>
          </a:p>
          <a:p>
            <a:r>
              <a:rPr lang="en-US" smtClean="0">
                <a:latin typeface="Arial" pitchFamily="-105" charset="0"/>
                <a:ea typeface="ＭＳ Ｐゴシック" pitchFamily="-105" charset="-128"/>
                <a:cs typeface="ＭＳ Ｐゴシック" pitchFamily="-105" charset="-128"/>
              </a:rPr>
              <a:t>If a higher mass star loses it’s outer envelope, it might appear more blue and luminous.</a:t>
            </a:r>
          </a:p>
        </p:txBody>
      </p:sp>
      <p:sp>
        <p:nvSpPr>
          <p:cNvPr id="74756" name="Slide Number Placeholder 3"/>
          <p:cNvSpPr>
            <a:spLocks noGrp="1"/>
          </p:cNvSpPr>
          <p:nvPr>
            <p:ph type="sldNum" sz="quarter" idx="5"/>
          </p:nvPr>
        </p:nvSpPr>
        <p:spPr>
          <a:noFill/>
        </p:spPr>
        <p:txBody>
          <a:bodyPr/>
          <a:lstStyle/>
          <a:p>
            <a:fld id="{6A369222-9D0C-C44F-AD06-5C370C8C2328}" type="slidenum">
              <a:rPr lang="en-US" smtClean="0">
                <a:latin typeface="Arial" pitchFamily="-105" charset="0"/>
                <a:ea typeface="ＭＳ Ｐゴシック" pitchFamily="-105" charset="-128"/>
                <a:cs typeface="ＭＳ Ｐゴシック" pitchFamily="-105" charset="-128"/>
              </a:rPr>
              <a:pPr/>
              <a:t>8</a:t>
            </a:fld>
            <a:endParaRPr lang="en-US" smtClean="0">
              <a:latin typeface="Arial" pitchFamily="-105" charset="0"/>
              <a:ea typeface="ＭＳ Ｐゴシック" pitchFamily="-105" charset="-128"/>
              <a:cs typeface="ＭＳ Ｐゴシック" pitchFamily="-105" charset="-128"/>
            </a:endParaRPr>
          </a:p>
        </p:txBody>
      </p:sp>
    </p:spTree>
    <p:extLst>
      <p:ext uri="{BB962C8B-B14F-4D97-AF65-F5344CB8AC3E}">
        <p14:creationId xmlns:p14="http://schemas.microsoft.com/office/powerpoint/2010/main" val="1841799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Left: The observed SED of the pre-explosion (dark points) and late time (light points).</a:t>
            </a:r>
            <a:r>
              <a:rPr lang="en-US" baseline="0" dirty="0" smtClean="0"/>
              <a:t>  </a:t>
            </a:r>
          </a:p>
          <a:p>
            <a:r>
              <a:rPr lang="en-US" baseline="0" dirty="0" smtClean="0"/>
              <a:t>Right: Theoretical and observed late-time SEDs for Type </a:t>
            </a:r>
            <a:r>
              <a:rPr lang="en-US" baseline="0" dirty="0" err="1" smtClean="0"/>
              <a:t>Iib</a:t>
            </a:r>
            <a:r>
              <a:rPr lang="en-US" baseline="0" dirty="0" smtClean="0"/>
              <a:t> </a:t>
            </a:r>
            <a:r>
              <a:rPr lang="en-US" baseline="0" dirty="0" err="1" smtClean="0"/>
              <a:t>Sne</a:t>
            </a:r>
            <a:r>
              <a:rPr lang="en-US" baseline="0" dirty="0" smtClean="0"/>
              <a:t> compared to the observed late-time SED of 11dh.  The SEDs are normalized to the brightness of the late-time source recovered at the position of the 11dh.  Also overlaid are the SED of the binary </a:t>
            </a:r>
            <a:r>
              <a:rPr lang="en-US" baseline="0" dirty="0" err="1" smtClean="0"/>
              <a:t>bompanion</a:t>
            </a:r>
            <a:r>
              <a:rPr lang="en-US" baseline="0" dirty="0" smtClean="0"/>
              <a:t> proposed by </a:t>
            </a:r>
            <a:r>
              <a:rPr lang="en-US" baseline="0" dirty="0" err="1" smtClean="0"/>
              <a:t>Folatelli</a:t>
            </a:r>
            <a:r>
              <a:rPr lang="en-US" baseline="0" dirty="0" smtClean="0"/>
              <a:t> et al and observed SED of 08ax at 1226 days.</a:t>
            </a:r>
            <a:endParaRPr lang="en-US" dirty="0"/>
          </a:p>
        </p:txBody>
      </p:sp>
      <p:sp>
        <p:nvSpPr>
          <p:cNvPr id="4" name="Slide Number Placeholder 3"/>
          <p:cNvSpPr>
            <a:spLocks noGrp="1"/>
          </p:cNvSpPr>
          <p:nvPr>
            <p:ph type="sldNum" sz="quarter" idx="10"/>
          </p:nvPr>
        </p:nvSpPr>
        <p:spPr/>
        <p:txBody>
          <a:bodyPr/>
          <a:lstStyle/>
          <a:p>
            <a:fld id="{CA912A71-96E3-A94E-B4B1-805A5FA4377E}"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42129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8B77AE-1451-4948-AB35-0DFF53A0E75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6C0C0C-3954-C347-A21B-87C7670B591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76200"/>
            <a:ext cx="21526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76200"/>
            <a:ext cx="63055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A12FC9-F678-4B47-A84C-0806DADE5DB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defTabSz="914400"/>
            <a:endParaRPr lang="en-US">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28E80666-FB37-4B36-9149-507F3B0178E3}" type="datetimeFigureOut">
              <a:rPr lang="en-US" smtClean="0">
                <a:solidFill>
                  <a:prstClr val="white">
                    <a:tint val="95000"/>
                  </a:prstClr>
                </a:solidFill>
              </a:rPr>
              <a:pPr/>
              <a:t>1/10/18</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B9D2C864-9362-43C7-A136-D9C41D93A96D}" type="slidenum">
              <a:rPr lang="en-US" smtClean="0">
                <a:solidFill>
                  <a:prstClr val="white">
                    <a:tint val="95000"/>
                  </a:prstClr>
                </a:solidFill>
              </a:rPr>
              <a:pPr/>
              <a:t>‹#›</a:t>
            </a:fld>
            <a:endParaRPr lang="en-US">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defTabSz="914400"/>
            <a:endParaRPr lang="en-US">
              <a:solidFill>
                <a:prstClr val="white"/>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95000"/>
                  </a:prstClr>
                </a:solidFill>
              </a:rPr>
              <a:pPr/>
              <a:t>1/10/18</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95000"/>
                  </a:prstClr>
                </a:solidFill>
              </a:rPr>
              <a:pPr/>
              <a:t>‹#›</a:t>
            </a:fld>
            <a:endParaRPr lang="en-US">
              <a:solidFill>
                <a:prstClr val="white">
                  <a:tint val="95000"/>
                </a:prstClr>
              </a:solidFill>
            </a:endParaRPr>
          </a:p>
        </p:txBody>
      </p:sp>
      <p:sp>
        <p:nvSpPr>
          <p:cNvPr id="8" name="TextBox 7"/>
          <p:cNvSpPr txBox="1"/>
          <p:nvPr userDrawn="1"/>
        </p:nvSpPr>
        <p:spPr>
          <a:xfrm>
            <a:off x="101600" y="1778000"/>
            <a:ext cx="184731" cy="369332"/>
          </a:xfrm>
          <a:prstGeom prst="rect">
            <a:avLst/>
          </a:prstGeom>
          <a:noFill/>
        </p:spPr>
        <p:txBody>
          <a:bodyPr wrap="none" rtlCol="0">
            <a:spAutoFit/>
          </a:bodyPr>
          <a:lstStyle/>
          <a:p>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defTabSz="914400"/>
            <a:endParaRPr lang="en-US">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defTabSz="914400"/>
            <a:endParaRPr lang="en-US">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solidFill>
                  <a:prstClr val="white">
                    <a:tint val="95000"/>
                  </a:prstClr>
                </a:solidFill>
              </a:rPr>
              <a:pPr/>
              <a:t>1/10/18</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D7E63A33-8271-4DD0-9C48-789913D7C115}" type="slidenum">
              <a:rPr lang="en-US" smtClean="0">
                <a:solidFill>
                  <a:prstClr val="white">
                    <a:tint val="95000"/>
                  </a:prstClr>
                </a:solidFill>
              </a:rPr>
              <a:pPr/>
              <a:t>‹#›</a:t>
            </a:fld>
            <a:endParaRPr lang="en-US">
              <a:solidFill>
                <a:prstClr val="white">
                  <a:tint val="9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E36636D-D922-432D-A958-524484B5923D}" type="datetimeFigureOut">
              <a:rPr lang="en-US" smtClean="0">
                <a:solidFill>
                  <a:prstClr val="white">
                    <a:tint val="95000"/>
                  </a:prstClr>
                </a:solidFill>
              </a:rPr>
              <a:pPr/>
              <a:t>1/10/18</a:t>
            </a:fld>
            <a:endParaRPr lang="en-US">
              <a:solidFill>
                <a:prstClr val="white">
                  <a:tint val="95000"/>
                </a:prstClr>
              </a:solidFill>
            </a:endParaRPr>
          </a:p>
        </p:txBody>
      </p:sp>
      <p:sp>
        <p:nvSpPr>
          <p:cNvPr id="6" name="Footer Placeholder 5"/>
          <p:cNvSpPr>
            <a:spLocks noGrp="1"/>
          </p:cNvSpPr>
          <p:nvPr>
            <p:ph type="ftr" sz="quarter" idx="11"/>
          </p:nvPr>
        </p:nvSpPr>
        <p:spPr/>
        <p:txBody>
          <a:bodyPr/>
          <a:lstStyle/>
          <a:p>
            <a:endParaRPr lang="en-US">
              <a:solidFill>
                <a:prstClr val="white">
                  <a:tint val="95000"/>
                </a:prstClr>
              </a:solidFil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solidFill>
                  <a:prstClr val="white">
                    <a:tint val="95000"/>
                  </a:prstClr>
                </a:solidFill>
              </a:rPr>
              <a:pPr/>
              <a:t>‹#›</a:t>
            </a:fld>
            <a:endParaRPr lang="en-US">
              <a:solidFill>
                <a:prstClr val="white">
                  <a:tint val="9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E36636D-D922-432D-A958-524484B5923D}" type="datetimeFigureOut">
              <a:rPr lang="en-US" smtClean="0">
                <a:solidFill>
                  <a:prstClr val="white">
                    <a:tint val="95000"/>
                  </a:prstClr>
                </a:solidFill>
              </a:rPr>
              <a:pPr/>
              <a:t>1/10/18</a:t>
            </a:fld>
            <a:endParaRPr lang="en-US">
              <a:solidFill>
                <a:prstClr val="white">
                  <a:tint val="95000"/>
                </a:prstClr>
              </a:solidFill>
            </a:endParaRPr>
          </a:p>
        </p:txBody>
      </p:sp>
      <p:sp>
        <p:nvSpPr>
          <p:cNvPr id="8" name="Footer Placeholder 7"/>
          <p:cNvSpPr>
            <a:spLocks noGrp="1"/>
          </p:cNvSpPr>
          <p:nvPr>
            <p:ph type="ftr" sz="quarter" idx="11"/>
          </p:nvPr>
        </p:nvSpPr>
        <p:spPr/>
        <p:txBody>
          <a:bodyPr/>
          <a:lstStyle/>
          <a:p>
            <a:endParaRPr lang="en-US">
              <a:solidFill>
                <a:prstClr val="white">
                  <a:tint val="95000"/>
                </a:prstClr>
              </a:solidFill>
            </a:endParaRPr>
          </a:p>
        </p:txBody>
      </p:sp>
      <p:sp>
        <p:nvSpPr>
          <p:cNvPr id="9" name="Slide Number Placeholder 8"/>
          <p:cNvSpPr>
            <a:spLocks noGrp="1"/>
          </p:cNvSpPr>
          <p:nvPr>
            <p:ph type="sldNum" sz="quarter" idx="12"/>
          </p:nvPr>
        </p:nvSpPr>
        <p:spPr/>
        <p:txBody>
          <a:bodyPr/>
          <a:lstStyle/>
          <a:p>
            <a:fld id="{DF28FB93-0A08-4E7D-8E63-9EFA29F1E093}" type="slidenum">
              <a:rPr lang="en-US" smtClean="0">
                <a:solidFill>
                  <a:prstClr val="white">
                    <a:tint val="95000"/>
                  </a:prstClr>
                </a:solidFill>
              </a:rPr>
              <a:pPr/>
              <a:t>‹#›</a:t>
            </a:fld>
            <a:endParaRPr lang="en-US">
              <a:solidFill>
                <a:prstClr val="white">
                  <a:tint val="9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E36636D-D922-432D-A958-524484B5923D}" type="datetimeFigureOut">
              <a:rPr lang="en-US" smtClean="0">
                <a:solidFill>
                  <a:prstClr val="white">
                    <a:tint val="95000"/>
                  </a:prstClr>
                </a:solidFill>
              </a:rPr>
              <a:pPr/>
              <a:t>1/10/18</a:t>
            </a:fld>
            <a:endParaRPr lang="en-US">
              <a:solidFill>
                <a:prstClr val="white">
                  <a:tint val="95000"/>
                </a:prstClr>
              </a:solidFill>
            </a:endParaRPr>
          </a:p>
        </p:txBody>
      </p:sp>
      <p:sp>
        <p:nvSpPr>
          <p:cNvPr id="4" name="Footer Placeholder 3"/>
          <p:cNvSpPr>
            <a:spLocks noGrp="1"/>
          </p:cNvSpPr>
          <p:nvPr>
            <p:ph type="ftr" sz="quarter" idx="11"/>
          </p:nvPr>
        </p:nvSpPr>
        <p:spPr/>
        <p:txBody>
          <a:bodyPr/>
          <a:lstStyle/>
          <a:p>
            <a:endParaRPr lang="en-US">
              <a:solidFill>
                <a:prstClr val="white">
                  <a:tint val="95000"/>
                </a:prstClr>
              </a:solidFill>
            </a:endParaRPr>
          </a:p>
        </p:txBody>
      </p:sp>
      <p:sp>
        <p:nvSpPr>
          <p:cNvPr id="5" name="Slide Number Placeholder 4"/>
          <p:cNvSpPr>
            <a:spLocks noGrp="1"/>
          </p:cNvSpPr>
          <p:nvPr>
            <p:ph type="sldNum" sz="quarter" idx="12"/>
          </p:nvPr>
        </p:nvSpPr>
        <p:spPr/>
        <p:txBody>
          <a:bodyPr/>
          <a:lstStyle/>
          <a:p>
            <a:fld id="{DF28FB93-0A08-4E7D-8E63-9EFA29F1E093}" type="slidenum">
              <a:rPr lang="en-US" smtClean="0">
                <a:solidFill>
                  <a:prstClr val="white">
                    <a:tint val="95000"/>
                  </a:prstClr>
                </a:solidFill>
              </a:rPr>
              <a:pPr/>
              <a:t>‹#›</a:t>
            </a:fld>
            <a:endParaRPr lang="en-US">
              <a:solidFill>
                <a:prstClr val="white">
                  <a:tint val="9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solidFill>
                  <a:prstClr val="white">
                    <a:tint val="95000"/>
                  </a:prstClr>
                </a:solidFill>
              </a:rPr>
              <a:pPr/>
              <a:t>1/10/18</a:t>
            </a:fld>
            <a:endParaRPr lang="en-US">
              <a:solidFill>
                <a:prstClr val="white">
                  <a:tint val="95000"/>
                </a:prstClr>
              </a:solidFill>
            </a:endParaRPr>
          </a:p>
        </p:txBody>
      </p:sp>
      <p:sp>
        <p:nvSpPr>
          <p:cNvPr id="3" name="Footer Placeholder 2"/>
          <p:cNvSpPr>
            <a:spLocks noGrp="1"/>
          </p:cNvSpPr>
          <p:nvPr>
            <p:ph type="ftr" sz="quarter" idx="11"/>
          </p:nvPr>
        </p:nvSpPr>
        <p:spPr/>
        <p:txBody>
          <a:bodyPr/>
          <a:lstStyle/>
          <a:p>
            <a:endParaRPr lang="en-US">
              <a:solidFill>
                <a:prstClr val="white">
                  <a:tint val="95000"/>
                </a:prstClr>
              </a:solidFill>
            </a:endParaRPr>
          </a:p>
        </p:txBody>
      </p:sp>
      <p:sp>
        <p:nvSpPr>
          <p:cNvPr id="4" name="Slide Number Placeholder 3"/>
          <p:cNvSpPr>
            <a:spLocks noGrp="1"/>
          </p:cNvSpPr>
          <p:nvPr>
            <p:ph type="sldNum" sz="quarter" idx="12"/>
          </p:nvPr>
        </p:nvSpPr>
        <p:spPr/>
        <p:txBody>
          <a:bodyPr/>
          <a:lstStyle/>
          <a:p>
            <a:fld id="{DF28FB93-0A08-4E7D-8E63-9EFA29F1E093}" type="slidenum">
              <a:rPr lang="en-US" smtClean="0">
                <a:solidFill>
                  <a:prstClr val="white">
                    <a:tint val="95000"/>
                  </a:prstClr>
                </a:solidFill>
              </a:rPr>
              <a:pPr/>
              <a:t>‹#›</a:t>
            </a:fld>
            <a:endParaRPr lang="en-US">
              <a:solidFill>
                <a:prstClr val="white">
                  <a:tint val="9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solidFill>
                  <a:prstClr val="white">
                    <a:tint val="95000"/>
                  </a:prstClr>
                </a:solidFill>
              </a:rPr>
              <a:pPr/>
              <a:t>1/10/18</a:t>
            </a:fld>
            <a:endParaRPr lang="en-US">
              <a:solidFill>
                <a:prstClr val="white">
                  <a:tint val="95000"/>
                </a:prstClr>
              </a:solidFill>
            </a:endParaRPr>
          </a:p>
        </p:txBody>
      </p:sp>
      <p:sp>
        <p:nvSpPr>
          <p:cNvPr id="6" name="Footer Placeholder 5"/>
          <p:cNvSpPr>
            <a:spLocks noGrp="1"/>
          </p:cNvSpPr>
          <p:nvPr>
            <p:ph type="ftr" sz="quarter" idx="11"/>
          </p:nvPr>
        </p:nvSpPr>
        <p:spPr/>
        <p:txBody>
          <a:bodyPr/>
          <a:lstStyle/>
          <a:p>
            <a:endParaRPr lang="en-US">
              <a:solidFill>
                <a:prstClr val="white">
                  <a:tint val="9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95000"/>
                  </a:prstClr>
                </a:solidFill>
              </a:rPr>
              <a:pPr/>
              <a:t>‹#›</a:t>
            </a:fld>
            <a:endParaRPr lang="en-US">
              <a:solidFill>
                <a:prstClr val="white">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defTabSz="914400"/>
            <a:endParaRPr lang="en-US">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defTabSz="914400"/>
            <a:endParaRPr lang="en-US">
              <a:solidFill>
                <a:prstClr val="white"/>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E00B68-C976-E247-8923-B571A1386725}"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8E36636D-D922-432D-A958-524484B5923D}" type="datetimeFigureOut">
              <a:rPr lang="en-US" smtClean="0">
                <a:solidFill>
                  <a:prstClr val="white">
                    <a:tint val="95000"/>
                  </a:prstClr>
                </a:solidFill>
              </a:rPr>
              <a:pPr/>
              <a:t>1/10/18</a:t>
            </a:fld>
            <a:endParaRPr lang="en-US">
              <a:solidFill>
                <a:prstClr val="white">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defTabSz="914400"/>
            <a:endParaRPr lang="en-US">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defTabSz="914400"/>
            <a:endParaRPr lang="en-US">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solidFill>
                <a:prstClr val="black">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DF28FB93-0A08-4E7D-8E63-9EFA29F1E093}" type="slidenum">
              <a:rPr lang="en-US" smtClean="0">
                <a:solidFill>
                  <a:prstClr val="white">
                    <a:tint val="95000"/>
                  </a:prstClr>
                </a:solidFill>
              </a:rPr>
              <a:pPr/>
              <a:t>‹#›</a:t>
            </a:fld>
            <a:endParaRPr lang="en-US">
              <a:solidFill>
                <a:prstClr val="white">
                  <a:tint val="9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95000"/>
                  </a:prstClr>
                </a:solidFill>
              </a:rPr>
              <a:pPr/>
              <a:t>1/10/18</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95000"/>
                  </a:prstClr>
                </a:solidFill>
              </a:rPr>
              <a:pPr/>
              <a:t>‹#›</a:t>
            </a:fld>
            <a:endParaRPr lang="en-US">
              <a:solidFill>
                <a:prstClr val="white">
                  <a:tint val="9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defTabSz="914400"/>
            <a:endParaRPr lang="en-US">
              <a:solidFill>
                <a:prstClr val="white"/>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defTabSz="914400"/>
            <a:endParaRPr lang="en-US">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95000"/>
                  </a:prstClr>
                </a:solidFill>
              </a:rPr>
              <a:pPr/>
              <a:t>1/10/18</a:t>
            </a:fld>
            <a:endParaRPr lang="en-US">
              <a:solidFill>
                <a:prstClr val="white">
                  <a:tint val="95000"/>
                </a:prstClr>
              </a:solidFil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95000"/>
                  </a:prstClr>
                </a:solidFill>
              </a:rPr>
              <a:pPr/>
              <a:t>‹#›</a:t>
            </a:fld>
            <a:endParaRPr lang="en-US">
              <a:solidFill>
                <a:prstClr val="white">
                  <a:tint val="9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fontAlgn="auto" hangingPunct="1">
              <a:spcBef>
                <a:spcPts val="0"/>
              </a:spcBef>
              <a:spcAft>
                <a:spcPts val="0"/>
              </a:spcAft>
            </a:pPr>
            <a:endParaRPr lang="en-US" sz="1800">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28E80666-FB37-4B36-9149-507F3B0178E3}" type="datetimeFigureOut">
              <a:rPr lang="en-US" smtClean="0">
                <a:solidFill>
                  <a:prstClr val="white">
                    <a:tint val="95000"/>
                  </a:prstClr>
                </a:solidFill>
              </a:rPr>
              <a:pPr/>
              <a:t>1/10/18</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B9D2C864-9362-43C7-A136-D9C41D93A96D}" type="slidenum">
              <a:rPr lang="en-US" smtClean="0">
                <a:solidFill>
                  <a:prstClr val="white">
                    <a:tint val="95000"/>
                  </a:prstClr>
                </a:solidFill>
              </a:rPr>
              <a:pPr/>
              <a:t>‹#›</a:t>
            </a:fld>
            <a:endParaRPr lang="en-US">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fontAlgn="auto" hangingPunct="1">
              <a:spcBef>
                <a:spcPts val="0"/>
              </a:spcBef>
              <a:spcAft>
                <a:spcPts val="0"/>
              </a:spcAft>
            </a:pPr>
            <a:endParaRPr lang="en-US" sz="1800">
              <a:solidFill>
                <a:prstClr val="white"/>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193548"/>
            <a:ext cx="8229600" cy="1252728"/>
          </a:xfrm>
        </p:spPr>
        <p:txBody>
          <a:bodyPr/>
          <a:lstStyle>
            <a:extLst/>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95000"/>
                  </a:prstClr>
                </a:solidFill>
              </a:rPr>
              <a:pPr/>
              <a:t>1/10/18</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95000"/>
                  </a:prstClr>
                </a:solidFill>
              </a:rPr>
              <a:pPr/>
              <a:t>‹#›</a:t>
            </a:fld>
            <a:endParaRPr lang="en-US">
              <a:solidFill>
                <a:prstClr val="white">
                  <a:tint val="95000"/>
                </a:prstClr>
              </a:solidFill>
            </a:endParaRPr>
          </a:p>
        </p:txBody>
      </p:sp>
      <p:sp>
        <p:nvSpPr>
          <p:cNvPr id="8" name="TextBox 7"/>
          <p:cNvSpPr txBox="1"/>
          <p:nvPr userDrawn="1"/>
        </p:nvSpPr>
        <p:spPr>
          <a:xfrm>
            <a:off x="101600" y="1778000"/>
            <a:ext cx="184731" cy="369332"/>
          </a:xfrm>
          <a:prstGeom prst="rect">
            <a:avLst/>
          </a:prstGeom>
          <a:noFill/>
        </p:spPr>
        <p:txBody>
          <a:bodyPr wrap="none" rtlCol="0">
            <a:spAutoFit/>
          </a:bodyPr>
          <a:lstStyle/>
          <a:p>
            <a:pPr defTabSz="457200" eaLnBrk="1" fontAlgn="auto" hangingPunct="1">
              <a:spcBef>
                <a:spcPts val="0"/>
              </a:spcBef>
              <a:spcAft>
                <a:spcPts val="0"/>
              </a:spcAft>
            </a:pPr>
            <a:endParaRPr lang="en-US" sz="1800" dirty="0">
              <a:solidFill>
                <a:prstClr val="white"/>
              </a:solidFill>
              <a:latin typeface="Arial"/>
              <a:ea typeface=""/>
              <a:cs typeface=""/>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88900"/>
            <a:ext cx="8229600" cy="1251062"/>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400"/>
            <a:fld id="{8E36636D-D922-432D-A958-524484B5923D}" type="datetimeFigureOut">
              <a:rPr lang="en-US" smtClean="0">
                <a:solidFill>
                  <a:prstClr val="white">
                    <a:tint val="95000"/>
                  </a:prstClr>
                </a:solidFill>
              </a:rPr>
              <a:pPr defTabSz="914400"/>
              <a:t>1/10/18</a:t>
            </a:fld>
            <a:r>
              <a:rPr lang="en-US" smtClean="0">
                <a:solidFill>
                  <a:prstClr val="white">
                    <a:tint val="95000"/>
                  </a:prstClr>
                </a:solidFill>
              </a:rPr>
              <a:t>, Armin Rest, AAS 223</a:t>
            </a:r>
            <a:endParaRPr lang="en-US" dirty="0">
              <a:solidFill>
                <a:prstClr val="white">
                  <a:tint val="95000"/>
                </a:prstClr>
              </a:solidFill>
            </a:endParaRPr>
          </a:p>
        </p:txBody>
      </p:sp>
      <p:sp>
        <p:nvSpPr>
          <p:cNvPr id="4" name="Footer Placeholder 3"/>
          <p:cNvSpPr>
            <a:spLocks noGrp="1"/>
          </p:cNvSpPr>
          <p:nvPr>
            <p:ph type="ftr" sz="quarter" idx="11"/>
          </p:nvPr>
        </p:nvSpPr>
        <p:spPr/>
        <p:txBody>
          <a:bodyPr/>
          <a:lstStyle/>
          <a:p>
            <a:pPr defTabSz="914400"/>
            <a:r>
              <a:rPr lang="en-US" smtClean="0">
                <a:solidFill>
                  <a:prstClr val="white">
                    <a:tint val="95000"/>
                  </a:prstClr>
                </a:solidFill>
              </a:rPr>
              <a:t>Armin Rest</a:t>
            </a:r>
            <a:endParaRPr lang="en-US" dirty="0">
              <a:solidFill>
                <a:prstClr val="white">
                  <a:tint val="95000"/>
                </a:prstClr>
              </a:solidFill>
            </a:endParaRPr>
          </a:p>
        </p:txBody>
      </p:sp>
      <p:sp>
        <p:nvSpPr>
          <p:cNvPr id="5" name="Slide Number Placeholder 4"/>
          <p:cNvSpPr>
            <a:spLocks noGrp="1"/>
          </p:cNvSpPr>
          <p:nvPr>
            <p:ph type="sldNum" sz="quarter" idx="12"/>
          </p:nvPr>
        </p:nvSpPr>
        <p:spPr/>
        <p:txBody>
          <a:bodyPr/>
          <a:lstStyle/>
          <a:p>
            <a:pPr defTabSz="914400"/>
            <a:fld id="{DF28FB93-0A08-4E7D-8E63-9EFA29F1E093}" type="slidenum">
              <a:rPr lang="en-US" smtClean="0">
                <a:solidFill>
                  <a:prstClr val="white">
                    <a:tint val="95000"/>
                  </a:prstClr>
                </a:solidFill>
              </a:rPr>
              <a:pPr defTabSz="914400"/>
              <a:t>‹#›</a:t>
            </a:fld>
            <a:endParaRPr lang="en-US">
              <a:solidFill>
                <a:prstClr val="white">
                  <a:tint val="95000"/>
                </a:prstClr>
              </a:solidFill>
            </a:endParaRP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400"/>
            <a:fld id="{8E36636D-D922-432D-A958-524484B5923D}" type="datetimeFigureOut">
              <a:rPr lang="en-US" smtClean="0">
                <a:solidFill>
                  <a:prstClr val="white">
                    <a:tint val="95000"/>
                  </a:prstClr>
                </a:solidFill>
              </a:rPr>
              <a:pPr defTabSz="914400"/>
              <a:t>1/10/18</a:t>
            </a:fld>
            <a:r>
              <a:rPr lang="en-US" smtClean="0">
                <a:solidFill>
                  <a:prstClr val="white">
                    <a:tint val="95000"/>
                  </a:prstClr>
                </a:solidFill>
              </a:rPr>
              <a:t>, Armin Rest, AAS 223</a:t>
            </a:r>
            <a:endParaRPr lang="en-US" dirty="0">
              <a:solidFill>
                <a:prstClr val="white">
                  <a:tint val="95000"/>
                </a:prstClr>
              </a:solidFill>
            </a:endParaRPr>
          </a:p>
        </p:txBody>
      </p:sp>
      <p:sp>
        <p:nvSpPr>
          <p:cNvPr id="4" name="Footer Placeholder 3"/>
          <p:cNvSpPr>
            <a:spLocks noGrp="1"/>
          </p:cNvSpPr>
          <p:nvPr>
            <p:ph type="ftr" sz="quarter" idx="11"/>
          </p:nvPr>
        </p:nvSpPr>
        <p:spPr/>
        <p:txBody>
          <a:bodyPr/>
          <a:lstStyle/>
          <a:p>
            <a:pPr defTabSz="914400"/>
            <a:r>
              <a:rPr lang="en-US" smtClean="0">
                <a:solidFill>
                  <a:prstClr val="white">
                    <a:tint val="95000"/>
                  </a:prstClr>
                </a:solidFill>
              </a:rPr>
              <a:t>Armin Rest</a:t>
            </a:r>
            <a:endParaRPr lang="en-US" dirty="0">
              <a:solidFill>
                <a:prstClr val="white">
                  <a:tint val="95000"/>
                </a:prstClr>
              </a:solidFill>
            </a:endParaRPr>
          </a:p>
        </p:txBody>
      </p:sp>
      <p:sp>
        <p:nvSpPr>
          <p:cNvPr id="5" name="Slide Number Placeholder 4"/>
          <p:cNvSpPr>
            <a:spLocks noGrp="1"/>
          </p:cNvSpPr>
          <p:nvPr>
            <p:ph type="sldNum" sz="quarter" idx="12"/>
          </p:nvPr>
        </p:nvSpPr>
        <p:spPr/>
        <p:txBody>
          <a:bodyPr/>
          <a:lstStyle/>
          <a:p>
            <a:pPr defTabSz="914400"/>
            <a:fld id="{DF28FB93-0A08-4E7D-8E63-9EFA29F1E093}" type="slidenum">
              <a:rPr lang="en-US" smtClean="0">
                <a:solidFill>
                  <a:prstClr val="white">
                    <a:tint val="95000"/>
                  </a:prstClr>
                </a:solidFill>
              </a:rPr>
              <a:pPr defTabSz="914400"/>
              <a:t>‹#›</a:t>
            </a:fld>
            <a:endParaRPr lang="en-US">
              <a:solidFill>
                <a:prstClr val="white">
                  <a:tint val="95000"/>
                </a:prstClr>
              </a:solidFill>
            </a:endParaRP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400"/>
            <a:fld id="{8E36636D-D922-432D-A958-524484B5923D}" type="datetimeFigureOut">
              <a:rPr lang="en-US" smtClean="0">
                <a:solidFill>
                  <a:prstClr val="white">
                    <a:tint val="95000"/>
                  </a:prstClr>
                </a:solidFill>
              </a:rPr>
              <a:pPr defTabSz="914400"/>
              <a:t>1/10/18</a:t>
            </a:fld>
            <a:r>
              <a:rPr lang="en-US" smtClean="0">
                <a:solidFill>
                  <a:prstClr val="white">
                    <a:tint val="95000"/>
                  </a:prstClr>
                </a:solidFill>
              </a:rPr>
              <a:t>, Armin Rest, AAS 223</a:t>
            </a:r>
            <a:endParaRPr lang="en-US" dirty="0">
              <a:solidFill>
                <a:prstClr val="white">
                  <a:tint val="95000"/>
                </a:prstClr>
              </a:solidFill>
            </a:endParaRPr>
          </a:p>
        </p:txBody>
      </p:sp>
      <p:sp>
        <p:nvSpPr>
          <p:cNvPr id="4" name="Footer Placeholder 3"/>
          <p:cNvSpPr>
            <a:spLocks noGrp="1"/>
          </p:cNvSpPr>
          <p:nvPr>
            <p:ph type="ftr" sz="quarter" idx="11"/>
          </p:nvPr>
        </p:nvSpPr>
        <p:spPr/>
        <p:txBody>
          <a:bodyPr/>
          <a:lstStyle/>
          <a:p>
            <a:pPr defTabSz="914400"/>
            <a:r>
              <a:rPr lang="en-US" smtClean="0">
                <a:solidFill>
                  <a:prstClr val="white">
                    <a:tint val="95000"/>
                  </a:prstClr>
                </a:solidFill>
              </a:rPr>
              <a:t>Armin Rest</a:t>
            </a:r>
            <a:endParaRPr lang="en-US" dirty="0">
              <a:solidFill>
                <a:prstClr val="white">
                  <a:tint val="95000"/>
                </a:prstClr>
              </a:solidFill>
            </a:endParaRPr>
          </a:p>
        </p:txBody>
      </p:sp>
      <p:sp>
        <p:nvSpPr>
          <p:cNvPr id="5" name="Slide Number Placeholder 4"/>
          <p:cNvSpPr>
            <a:spLocks noGrp="1"/>
          </p:cNvSpPr>
          <p:nvPr>
            <p:ph type="sldNum" sz="quarter" idx="12"/>
          </p:nvPr>
        </p:nvSpPr>
        <p:spPr/>
        <p:txBody>
          <a:bodyPr/>
          <a:lstStyle/>
          <a:p>
            <a:pPr defTabSz="914400"/>
            <a:fld id="{DF28FB93-0A08-4E7D-8E63-9EFA29F1E093}" type="slidenum">
              <a:rPr lang="en-US" smtClean="0">
                <a:solidFill>
                  <a:prstClr val="white">
                    <a:tint val="95000"/>
                  </a:prstClr>
                </a:solidFill>
              </a:rPr>
              <a:pPr defTabSz="914400"/>
              <a:t>‹#›</a:t>
            </a:fld>
            <a:endParaRPr lang="en-US">
              <a:solidFill>
                <a:prstClr val="white">
                  <a:tint val="9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fontAlgn="auto" hangingPunct="1">
              <a:spcBef>
                <a:spcPts val="0"/>
              </a:spcBef>
              <a:spcAft>
                <a:spcPts val="0"/>
              </a:spcAft>
            </a:pPr>
            <a:endParaRPr lang="en-US" sz="1800">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fontAlgn="auto" hangingPunct="1">
              <a:spcBef>
                <a:spcPts val="0"/>
              </a:spcBef>
              <a:spcAft>
                <a:spcPts val="0"/>
              </a:spcAft>
            </a:pPr>
            <a:endParaRPr lang="en-US" sz="1800">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solidFill>
                  <a:prstClr val="white">
                    <a:tint val="95000"/>
                  </a:prstClr>
                </a:solidFill>
              </a:rPr>
              <a:pPr/>
              <a:t>1/10/18</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D7E63A33-8271-4DD0-9C48-789913D7C115}" type="slidenum">
              <a:rPr lang="en-US" smtClean="0">
                <a:solidFill>
                  <a:prstClr val="white">
                    <a:tint val="95000"/>
                  </a:prstClr>
                </a:solidFill>
              </a:rPr>
              <a:pPr/>
              <a:t>‹#›</a:t>
            </a:fld>
            <a:endParaRPr lang="en-US">
              <a:solidFill>
                <a:prstClr val="white">
                  <a:tint val="9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E36636D-D922-432D-A958-524484B5923D}" type="datetimeFigureOut">
              <a:rPr lang="en-US" smtClean="0">
                <a:solidFill>
                  <a:prstClr val="white">
                    <a:tint val="95000"/>
                  </a:prstClr>
                </a:solidFill>
              </a:rPr>
              <a:pPr/>
              <a:t>1/10/18</a:t>
            </a:fld>
            <a:endParaRPr lang="en-US">
              <a:solidFill>
                <a:prstClr val="white">
                  <a:tint val="95000"/>
                </a:prstClr>
              </a:solidFill>
            </a:endParaRPr>
          </a:p>
        </p:txBody>
      </p:sp>
      <p:sp>
        <p:nvSpPr>
          <p:cNvPr id="6" name="Footer Placeholder 5"/>
          <p:cNvSpPr>
            <a:spLocks noGrp="1"/>
          </p:cNvSpPr>
          <p:nvPr>
            <p:ph type="ftr" sz="quarter" idx="11"/>
          </p:nvPr>
        </p:nvSpPr>
        <p:spPr/>
        <p:txBody>
          <a:bodyPr/>
          <a:lstStyle/>
          <a:p>
            <a:endParaRPr lang="en-US">
              <a:solidFill>
                <a:prstClr val="white">
                  <a:tint val="95000"/>
                </a:prstClr>
              </a:solidFil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solidFill>
                  <a:prstClr val="white">
                    <a:tint val="95000"/>
                  </a:prstClr>
                </a:solidFill>
              </a:rPr>
              <a:pPr/>
              <a:t>‹#›</a:t>
            </a:fld>
            <a:endParaRPr lang="en-US">
              <a:solidFill>
                <a:prstClr val="white">
                  <a:tint val="9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393692-0210-644E-8C34-9E59918517CC}"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E36636D-D922-432D-A958-524484B5923D}" type="datetimeFigureOut">
              <a:rPr lang="en-US" smtClean="0">
                <a:solidFill>
                  <a:prstClr val="white">
                    <a:tint val="95000"/>
                  </a:prstClr>
                </a:solidFill>
              </a:rPr>
              <a:pPr/>
              <a:t>1/10/18</a:t>
            </a:fld>
            <a:endParaRPr lang="en-US">
              <a:solidFill>
                <a:prstClr val="white">
                  <a:tint val="95000"/>
                </a:prstClr>
              </a:solidFill>
            </a:endParaRPr>
          </a:p>
        </p:txBody>
      </p:sp>
      <p:sp>
        <p:nvSpPr>
          <p:cNvPr id="8" name="Footer Placeholder 7"/>
          <p:cNvSpPr>
            <a:spLocks noGrp="1"/>
          </p:cNvSpPr>
          <p:nvPr>
            <p:ph type="ftr" sz="quarter" idx="11"/>
          </p:nvPr>
        </p:nvSpPr>
        <p:spPr/>
        <p:txBody>
          <a:bodyPr/>
          <a:lstStyle/>
          <a:p>
            <a:endParaRPr lang="en-US">
              <a:solidFill>
                <a:prstClr val="white">
                  <a:tint val="95000"/>
                </a:prstClr>
              </a:solidFill>
            </a:endParaRPr>
          </a:p>
        </p:txBody>
      </p:sp>
      <p:sp>
        <p:nvSpPr>
          <p:cNvPr id="9" name="Slide Number Placeholder 8"/>
          <p:cNvSpPr>
            <a:spLocks noGrp="1"/>
          </p:cNvSpPr>
          <p:nvPr>
            <p:ph type="sldNum" sz="quarter" idx="12"/>
          </p:nvPr>
        </p:nvSpPr>
        <p:spPr/>
        <p:txBody>
          <a:bodyPr/>
          <a:lstStyle/>
          <a:p>
            <a:fld id="{DF28FB93-0A08-4E7D-8E63-9EFA29F1E093}" type="slidenum">
              <a:rPr lang="en-US" smtClean="0">
                <a:solidFill>
                  <a:prstClr val="white">
                    <a:tint val="95000"/>
                  </a:prstClr>
                </a:solidFill>
              </a:rPr>
              <a:pPr/>
              <a:t>‹#›</a:t>
            </a:fld>
            <a:endParaRPr lang="en-US">
              <a:solidFill>
                <a:prstClr val="white">
                  <a:tint val="9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E36636D-D922-432D-A958-524484B5923D}" type="datetimeFigureOut">
              <a:rPr lang="en-US" smtClean="0">
                <a:solidFill>
                  <a:prstClr val="white">
                    <a:tint val="95000"/>
                  </a:prstClr>
                </a:solidFill>
              </a:rPr>
              <a:pPr/>
              <a:t>1/10/18</a:t>
            </a:fld>
            <a:endParaRPr lang="en-US">
              <a:solidFill>
                <a:prstClr val="white">
                  <a:tint val="95000"/>
                </a:prstClr>
              </a:solidFill>
            </a:endParaRPr>
          </a:p>
        </p:txBody>
      </p:sp>
      <p:sp>
        <p:nvSpPr>
          <p:cNvPr id="4" name="Footer Placeholder 3"/>
          <p:cNvSpPr>
            <a:spLocks noGrp="1"/>
          </p:cNvSpPr>
          <p:nvPr>
            <p:ph type="ftr" sz="quarter" idx="11"/>
          </p:nvPr>
        </p:nvSpPr>
        <p:spPr/>
        <p:txBody>
          <a:bodyPr/>
          <a:lstStyle/>
          <a:p>
            <a:endParaRPr lang="en-US">
              <a:solidFill>
                <a:prstClr val="white">
                  <a:tint val="95000"/>
                </a:prstClr>
              </a:solidFill>
            </a:endParaRPr>
          </a:p>
        </p:txBody>
      </p:sp>
      <p:sp>
        <p:nvSpPr>
          <p:cNvPr id="5" name="Slide Number Placeholder 4"/>
          <p:cNvSpPr>
            <a:spLocks noGrp="1"/>
          </p:cNvSpPr>
          <p:nvPr>
            <p:ph type="sldNum" sz="quarter" idx="12"/>
          </p:nvPr>
        </p:nvSpPr>
        <p:spPr/>
        <p:txBody>
          <a:bodyPr/>
          <a:lstStyle/>
          <a:p>
            <a:fld id="{DF28FB93-0A08-4E7D-8E63-9EFA29F1E093}" type="slidenum">
              <a:rPr lang="en-US" smtClean="0">
                <a:solidFill>
                  <a:prstClr val="white">
                    <a:tint val="95000"/>
                  </a:prstClr>
                </a:solidFill>
              </a:rPr>
              <a:pPr/>
              <a:t>‹#›</a:t>
            </a:fld>
            <a:endParaRPr lang="en-US">
              <a:solidFill>
                <a:prstClr val="white">
                  <a:tint val="9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solidFill>
                  <a:prstClr val="white">
                    <a:tint val="95000"/>
                  </a:prstClr>
                </a:solidFill>
              </a:rPr>
              <a:pPr/>
              <a:t>1/10/18</a:t>
            </a:fld>
            <a:endParaRPr lang="en-US">
              <a:solidFill>
                <a:prstClr val="white">
                  <a:tint val="95000"/>
                </a:prstClr>
              </a:solidFill>
            </a:endParaRPr>
          </a:p>
        </p:txBody>
      </p:sp>
      <p:sp>
        <p:nvSpPr>
          <p:cNvPr id="3" name="Footer Placeholder 2"/>
          <p:cNvSpPr>
            <a:spLocks noGrp="1"/>
          </p:cNvSpPr>
          <p:nvPr>
            <p:ph type="ftr" sz="quarter" idx="11"/>
          </p:nvPr>
        </p:nvSpPr>
        <p:spPr/>
        <p:txBody>
          <a:bodyPr/>
          <a:lstStyle/>
          <a:p>
            <a:endParaRPr lang="en-US">
              <a:solidFill>
                <a:prstClr val="white">
                  <a:tint val="95000"/>
                </a:prstClr>
              </a:solidFill>
            </a:endParaRPr>
          </a:p>
        </p:txBody>
      </p:sp>
      <p:sp>
        <p:nvSpPr>
          <p:cNvPr id="4" name="Slide Number Placeholder 3"/>
          <p:cNvSpPr>
            <a:spLocks noGrp="1"/>
          </p:cNvSpPr>
          <p:nvPr>
            <p:ph type="sldNum" sz="quarter" idx="12"/>
          </p:nvPr>
        </p:nvSpPr>
        <p:spPr/>
        <p:txBody>
          <a:bodyPr/>
          <a:lstStyle/>
          <a:p>
            <a:fld id="{DF28FB93-0A08-4E7D-8E63-9EFA29F1E093}" type="slidenum">
              <a:rPr lang="en-US" smtClean="0">
                <a:solidFill>
                  <a:prstClr val="white">
                    <a:tint val="95000"/>
                  </a:prstClr>
                </a:solidFill>
              </a:rPr>
              <a:pPr/>
              <a:t>‹#›</a:t>
            </a:fld>
            <a:endParaRPr lang="en-US">
              <a:solidFill>
                <a:prstClr val="white">
                  <a:tint val="9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solidFill>
                  <a:prstClr val="white">
                    <a:tint val="95000"/>
                  </a:prstClr>
                </a:solidFill>
              </a:rPr>
              <a:pPr/>
              <a:t>1/10/18</a:t>
            </a:fld>
            <a:endParaRPr lang="en-US">
              <a:solidFill>
                <a:prstClr val="white">
                  <a:tint val="95000"/>
                </a:prstClr>
              </a:solidFill>
            </a:endParaRPr>
          </a:p>
        </p:txBody>
      </p:sp>
      <p:sp>
        <p:nvSpPr>
          <p:cNvPr id="6" name="Footer Placeholder 5"/>
          <p:cNvSpPr>
            <a:spLocks noGrp="1"/>
          </p:cNvSpPr>
          <p:nvPr>
            <p:ph type="ftr" sz="quarter" idx="11"/>
          </p:nvPr>
        </p:nvSpPr>
        <p:spPr/>
        <p:txBody>
          <a:bodyPr/>
          <a:lstStyle/>
          <a:p>
            <a:endParaRPr lang="en-US">
              <a:solidFill>
                <a:prstClr val="white">
                  <a:tint val="9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95000"/>
                  </a:prstClr>
                </a:solidFill>
              </a:rPr>
              <a:pPr/>
              <a:t>‹#›</a:t>
            </a:fld>
            <a:endParaRPr lang="en-US">
              <a:solidFill>
                <a:prstClr val="white">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fontAlgn="auto" hangingPunct="1">
              <a:spcBef>
                <a:spcPts val="0"/>
              </a:spcBef>
              <a:spcAft>
                <a:spcPts val="0"/>
              </a:spcAft>
            </a:pPr>
            <a:endParaRPr lang="en-US" sz="1800">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fontAlgn="auto" hangingPunct="1">
              <a:spcBef>
                <a:spcPts val="0"/>
              </a:spcBef>
              <a:spcAft>
                <a:spcPts val="0"/>
              </a:spcAft>
            </a:pPr>
            <a:endParaRPr lang="en-US" sz="1800">
              <a:solidFill>
                <a:prstClr val="white"/>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8E36636D-D922-432D-A958-524484B5923D}" type="datetimeFigureOut">
              <a:rPr lang="en-US" smtClean="0">
                <a:solidFill>
                  <a:prstClr val="white">
                    <a:tint val="95000"/>
                  </a:prstClr>
                </a:solidFill>
              </a:rPr>
              <a:pPr/>
              <a:t>1/10/18</a:t>
            </a:fld>
            <a:endParaRPr lang="en-US">
              <a:solidFill>
                <a:prstClr val="white">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fontAlgn="auto" hangingPunct="1">
              <a:spcBef>
                <a:spcPts val="0"/>
              </a:spcBef>
              <a:spcAft>
                <a:spcPts val="0"/>
              </a:spcAft>
            </a:pPr>
            <a:endParaRPr lang="en-US" sz="1800">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fontAlgn="auto" hangingPunct="1">
              <a:spcBef>
                <a:spcPts val="0"/>
              </a:spcBef>
              <a:spcAft>
                <a:spcPts val="0"/>
              </a:spcAft>
            </a:pPr>
            <a:endParaRPr lang="en-US" sz="1800">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solidFill>
                <a:prstClr val="black">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DF28FB93-0A08-4E7D-8E63-9EFA29F1E093}" type="slidenum">
              <a:rPr lang="en-US" smtClean="0">
                <a:solidFill>
                  <a:prstClr val="white">
                    <a:tint val="95000"/>
                  </a:prstClr>
                </a:solidFill>
              </a:rPr>
              <a:pPr/>
              <a:t>‹#›</a:t>
            </a:fld>
            <a:endParaRPr lang="en-US">
              <a:solidFill>
                <a:prstClr val="white">
                  <a:tint val="9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95000"/>
                  </a:prstClr>
                </a:solidFill>
              </a:rPr>
              <a:pPr/>
              <a:t>1/10/18</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95000"/>
                  </a:prstClr>
                </a:solidFill>
              </a:rPr>
              <a:pPr/>
              <a:t>‹#›</a:t>
            </a:fld>
            <a:endParaRPr lang="en-US">
              <a:solidFill>
                <a:prstClr val="white">
                  <a:tint val="9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fontAlgn="auto" hangingPunct="1">
              <a:spcBef>
                <a:spcPts val="0"/>
              </a:spcBef>
              <a:spcAft>
                <a:spcPts val="0"/>
              </a:spcAft>
            </a:pPr>
            <a:endParaRPr lang="en-US" sz="1800">
              <a:solidFill>
                <a:prstClr val="white"/>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fontAlgn="auto" hangingPunct="1">
              <a:spcBef>
                <a:spcPts val="0"/>
              </a:spcBef>
              <a:spcAft>
                <a:spcPts val="0"/>
              </a:spcAft>
            </a:pPr>
            <a:endParaRPr lang="en-US" sz="1800">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95000"/>
                  </a:prstClr>
                </a:solidFill>
              </a:rPr>
              <a:pPr/>
              <a:t>1/10/18</a:t>
            </a:fld>
            <a:endParaRPr lang="en-US">
              <a:solidFill>
                <a:prstClr val="white">
                  <a:tint val="95000"/>
                </a:prstClr>
              </a:solidFil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95000"/>
                  </a:prstClr>
                </a:solidFill>
              </a:rPr>
              <a:pPr/>
              <a:t>‹#›</a:t>
            </a:fld>
            <a:endParaRPr lang="en-US">
              <a:solidFill>
                <a:prstClr val="white">
                  <a:tint val="9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914400"/>
            <a:ext cx="42291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914400"/>
            <a:ext cx="42291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6FF925-360E-1A49-91FC-23700879EA5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EA6928F-27B7-0E45-87EE-FD13C010337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F11F9EF-7322-5E41-A7CF-9511DADEC0B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ACB698A-7E21-5F4B-A6DC-8392435CDB9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FB2851-88E5-454D-B311-E45F34D33B3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DD936D-3EC8-B741-BD04-F82D11484A4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Relationship Id="rId15"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76200"/>
            <a:ext cx="77724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28600" y="914400"/>
            <a:ext cx="8610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477000"/>
            <a:ext cx="2895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a:latin typeface="Arial" charset="0"/>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charset="-128"/>
                <a:cs typeface="ＭＳ Ｐゴシック" charset="-128"/>
              </a:defRPr>
            </a:lvl1pPr>
          </a:lstStyle>
          <a:p>
            <a:pPr>
              <a:defRPr/>
            </a:pPr>
            <a:fld id="{5A36219D-37C4-AE4B-B5E3-07D8E532FB52}" type="slidenum">
              <a:rPr lang="en-US"/>
              <a:pPr>
                <a:defRPr/>
              </a:pPr>
              <a:t>‹#›</a:t>
            </a:fld>
            <a:endParaRPr lang="en-US"/>
          </a:p>
        </p:txBody>
      </p:sp>
      <p:sp>
        <p:nvSpPr>
          <p:cNvPr id="1031" name="Line 7"/>
          <p:cNvSpPr>
            <a:spLocks noChangeShapeType="1"/>
          </p:cNvSpPr>
          <p:nvPr userDrawn="1"/>
        </p:nvSpPr>
        <p:spPr bwMode="auto">
          <a:xfrm>
            <a:off x="0" y="762000"/>
            <a:ext cx="9144000" cy="0"/>
          </a:xfrm>
          <a:prstGeom prst="line">
            <a:avLst/>
          </a:prstGeom>
          <a:noFill/>
          <a:ln w="38100">
            <a:solidFill>
              <a:srgbClr val="FF6600"/>
            </a:solidFill>
            <a:round/>
            <a:headEnd/>
            <a:tailEnd/>
          </a:ln>
        </p:spPr>
        <p:txBody>
          <a:bodyPr wrap="none" anchor="ctr">
            <a:prstTxWarp prst="textNoShape">
              <a:avLst/>
            </a:prstTxWarp>
          </a:bodyPr>
          <a:lstStyle/>
          <a:p>
            <a:pPr>
              <a:defRPr/>
            </a:pPr>
            <a:endParaRPr lang="en-US">
              <a:latin typeface="Arial" charset="0"/>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600">
          <a:solidFill>
            <a:srgbClr val="FFFF00"/>
          </a:solidFill>
          <a:latin typeface="+mj-lt"/>
          <a:ea typeface="+mj-ea"/>
          <a:cs typeface="+mj-cs"/>
        </a:defRPr>
      </a:lvl1pPr>
      <a:lvl2pPr algn="ctr" rtl="0" eaLnBrk="0" fontAlgn="base" hangingPunct="0">
        <a:spcBef>
          <a:spcPct val="0"/>
        </a:spcBef>
        <a:spcAft>
          <a:spcPct val="0"/>
        </a:spcAft>
        <a:defRPr sz="3600">
          <a:solidFill>
            <a:srgbClr val="FFFF00"/>
          </a:solidFill>
          <a:latin typeface="Arial Bold" charset="0"/>
          <a:ea typeface="ＭＳ Ｐゴシック" charset="-128"/>
          <a:cs typeface="ＭＳ Ｐゴシック" charset="-128"/>
        </a:defRPr>
      </a:lvl2pPr>
      <a:lvl3pPr algn="ctr" rtl="0" eaLnBrk="0" fontAlgn="base" hangingPunct="0">
        <a:spcBef>
          <a:spcPct val="0"/>
        </a:spcBef>
        <a:spcAft>
          <a:spcPct val="0"/>
        </a:spcAft>
        <a:defRPr sz="3600">
          <a:solidFill>
            <a:srgbClr val="FFFF00"/>
          </a:solidFill>
          <a:latin typeface="Arial Bold" charset="0"/>
          <a:ea typeface="ＭＳ Ｐゴシック" charset="-128"/>
          <a:cs typeface="ＭＳ Ｐゴシック" charset="-128"/>
        </a:defRPr>
      </a:lvl3pPr>
      <a:lvl4pPr algn="ctr" rtl="0" eaLnBrk="0" fontAlgn="base" hangingPunct="0">
        <a:spcBef>
          <a:spcPct val="0"/>
        </a:spcBef>
        <a:spcAft>
          <a:spcPct val="0"/>
        </a:spcAft>
        <a:defRPr sz="3600">
          <a:solidFill>
            <a:srgbClr val="FFFF00"/>
          </a:solidFill>
          <a:latin typeface="Arial Bold" charset="0"/>
          <a:ea typeface="ＭＳ Ｐゴシック" charset="-128"/>
          <a:cs typeface="ＭＳ Ｐゴシック" charset="-128"/>
        </a:defRPr>
      </a:lvl4pPr>
      <a:lvl5pPr algn="ctr" rtl="0" eaLnBrk="0" fontAlgn="base" hangingPunct="0">
        <a:spcBef>
          <a:spcPct val="0"/>
        </a:spcBef>
        <a:spcAft>
          <a:spcPct val="0"/>
        </a:spcAft>
        <a:defRPr sz="3600">
          <a:solidFill>
            <a:srgbClr val="FFFF00"/>
          </a:solidFill>
          <a:latin typeface="Arial Bold" charset="0"/>
          <a:ea typeface="ＭＳ Ｐゴシック" charset="-128"/>
          <a:cs typeface="ＭＳ Ｐゴシック" charset="-128"/>
        </a:defRPr>
      </a:lvl5pPr>
      <a:lvl6pPr marL="457200" algn="ctr" rtl="0" fontAlgn="base">
        <a:spcBef>
          <a:spcPct val="0"/>
        </a:spcBef>
        <a:spcAft>
          <a:spcPct val="0"/>
        </a:spcAft>
        <a:defRPr sz="3600">
          <a:solidFill>
            <a:srgbClr val="FFFF00"/>
          </a:solidFill>
          <a:latin typeface="Arial Bold" charset="0"/>
          <a:ea typeface="ＭＳ Ｐゴシック" charset="-128"/>
          <a:cs typeface="ＭＳ Ｐゴシック" charset="-128"/>
        </a:defRPr>
      </a:lvl6pPr>
      <a:lvl7pPr marL="914400" algn="ctr" rtl="0" fontAlgn="base">
        <a:spcBef>
          <a:spcPct val="0"/>
        </a:spcBef>
        <a:spcAft>
          <a:spcPct val="0"/>
        </a:spcAft>
        <a:defRPr sz="3600">
          <a:solidFill>
            <a:srgbClr val="FFFF00"/>
          </a:solidFill>
          <a:latin typeface="Arial Bold" charset="0"/>
          <a:ea typeface="ＭＳ Ｐゴシック" charset="-128"/>
          <a:cs typeface="ＭＳ Ｐゴシック" charset="-128"/>
        </a:defRPr>
      </a:lvl7pPr>
      <a:lvl8pPr marL="1371600" algn="ctr" rtl="0" fontAlgn="base">
        <a:spcBef>
          <a:spcPct val="0"/>
        </a:spcBef>
        <a:spcAft>
          <a:spcPct val="0"/>
        </a:spcAft>
        <a:defRPr sz="3600">
          <a:solidFill>
            <a:srgbClr val="FFFF00"/>
          </a:solidFill>
          <a:latin typeface="Arial Bold" charset="0"/>
          <a:ea typeface="ＭＳ Ｐゴシック" charset="-128"/>
          <a:cs typeface="ＭＳ Ｐゴシック" charset="-128"/>
        </a:defRPr>
      </a:lvl8pPr>
      <a:lvl9pPr marL="1828800" algn="ctr" rtl="0" fontAlgn="base">
        <a:spcBef>
          <a:spcPct val="0"/>
        </a:spcBef>
        <a:spcAft>
          <a:spcPct val="0"/>
        </a:spcAft>
        <a:defRPr sz="3600">
          <a:solidFill>
            <a:srgbClr val="FFFF00"/>
          </a:solidFill>
          <a:latin typeface="Arial Bold"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rgbClr val="FFFF00"/>
          </a:solidFill>
          <a:latin typeface="+mn-lt"/>
          <a:ea typeface="+mn-ea"/>
          <a:cs typeface="+mn-cs"/>
        </a:defRPr>
      </a:lvl1pPr>
      <a:lvl2pPr marL="742950" indent="-285750" algn="l" rtl="0" eaLnBrk="0" fontAlgn="base" hangingPunct="0">
        <a:spcBef>
          <a:spcPct val="20000"/>
        </a:spcBef>
        <a:spcAft>
          <a:spcPct val="0"/>
        </a:spcAft>
        <a:buChar char="–"/>
        <a:defRPr sz="2800">
          <a:solidFill>
            <a:srgbClr val="FFFF00"/>
          </a:solidFill>
          <a:latin typeface="+mn-lt"/>
          <a:ea typeface="+mn-ea"/>
        </a:defRPr>
      </a:lvl2pPr>
      <a:lvl3pPr marL="1143000" indent="-228600" algn="l" rtl="0" eaLnBrk="0" fontAlgn="base" hangingPunct="0">
        <a:spcBef>
          <a:spcPct val="20000"/>
        </a:spcBef>
        <a:spcAft>
          <a:spcPct val="0"/>
        </a:spcAft>
        <a:buChar char="•"/>
        <a:defRPr sz="2400">
          <a:solidFill>
            <a:srgbClr val="FFFF00"/>
          </a:solidFill>
          <a:latin typeface="+mn-lt"/>
          <a:ea typeface="+mn-ea"/>
        </a:defRPr>
      </a:lvl3pPr>
      <a:lvl4pPr marL="1600200" indent="-228600" algn="l" rtl="0" eaLnBrk="0" fontAlgn="base" hangingPunct="0">
        <a:spcBef>
          <a:spcPct val="20000"/>
        </a:spcBef>
        <a:spcAft>
          <a:spcPct val="0"/>
        </a:spcAft>
        <a:buChar char="–"/>
        <a:defRPr sz="2000">
          <a:solidFill>
            <a:srgbClr val="FFFF00"/>
          </a:solidFill>
          <a:latin typeface="+mn-lt"/>
          <a:ea typeface="+mn-ea"/>
        </a:defRPr>
      </a:lvl4pPr>
      <a:lvl5pPr marL="2057400" indent="-228600" algn="l" rtl="0" eaLnBrk="0" fontAlgn="base" hangingPunct="0">
        <a:spcBef>
          <a:spcPct val="20000"/>
        </a:spcBef>
        <a:spcAft>
          <a:spcPct val="0"/>
        </a:spcAft>
        <a:buChar char="»"/>
        <a:defRPr sz="2000">
          <a:solidFill>
            <a:srgbClr val="FFFF00"/>
          </a:solidFill>
          <a:latin typeface="+mn-lt"/>
          <a:ea typeface="+mn-ea"/>
        </a:defRPr>
      </a:lvl5pPr>
      <a:lvl6pPr marL="2514600" indent="-228600" algn="l" rtl="0" fontAlgn="base">
        <a:spcBef>
          <a:spcPct val="20000"/>
        </a:spcBef>
        <a:spcAft>
          <a:spcPct val="0"/>
        </a:spcAft>
        <a:buChar char="»"/>
        <a:defRPr sz="2000">
          <a:solidFill>
            <a:srgbClr val="FFFF00"/>
          </a:solidFill>
          <a:latin typeface="+mn-lt"/>
          <a:ea typeface="+mn-ea"/>
        </a:defRPr>
      </a:lvl6pPr>
      <a:lvl7pPr marL="2971800" indent="-228600" algn="l" rtl="0" fontAlgn="base">
        <a:spcBef>
          <a:spcPct val="20000"/>
        </a:spcBef>
        <a:spcAft>
          <a:spcPct val="0"/>
        </a:spcAft>
        <a:buChar char="»"/>
        <a:defRPr sz="2000">
          <a:solidFill>
            <a:srgbClr val="FFFF00"/>
          </a:solidFill>
          <a:latin typeface="+mn-lt"/>
          <a:ea typeface="+mn-ea"/>
        </a:defRPr>
      </a:lvl7pPr>
      <a:lvl8pPr marL="3429000" indent="-228600" algn="l" rtl="0" fontAlgn="base">
        <a:spcBef>
          <a:spcPct val="20000"/>
        </a:spcBef>
        <a:spcAft>
          <a:spcPct val="0"/>
        </a:spcAft>
        <a:buChar char="»"/>
        <a:defRPr sz="2000">
          <a:solidFill>
            <a:srgbClr val="FFFF00"/>
          </a:solidFill>
          <a:latin typeface="+mn-lt"/>
          <a:ea typeface="+mn-ea"/>
        </a:defRPr>
      </a:lvl8pPr>
      <a:lvl9pPr marL="3886200" indent="-228600" algn="l" rtl="0" fontAlgn="base">
        <a:spcBef>
          <a:spcPct val="20000"/>
        </a:spcBef>
        <a:spcAft>
          <a:spcPct val="0"/>
        </a:spcAft>
        <a:buChar char="»"/>
        <a:defRPr sz="2000">
          <a:solidFill>
            <a:srgbClr val="FFFF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defTabSz="914400"/>
            <a:endParaRPr lang="en-US">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defTabSz="914400"/>
            <a:endParaRPr lang="en-US">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defTabSz="914400"/>
            <a:fld id="{8E36636D-D922-432D-A958-524484B5923D}" type="datetimeFigureOut">
              <a:rPr lang="en-US" smtClean="0">
                <a:solidFill>
                  <a:prstClr val="white">
                    <a:tint val="95000"/>
                  </a:prstClr>
                </a:solidFill>
              </a:rPr>
              <a:pPr defTabSz="914400"/>
              <a:t>1/10/18</a:t>
            </a:fld>
            <a:r>
              <a:rPr lang="en-US" dirty="0" smtClean="0">
                <a:solidFill>
                  <a:prstClr val="white">
                    <a:tint val="95000"/>
                  </a:prstClr>
                </a:solidFill>
              </a:rPr>
              <a:t>, Armin Rest, AAS 223</a:t>
            </a:r>
            <a:endParaRPr lang="en-US" dirty="0">
              <a:solidFill>
                <a:prstClr val="white">
                  <a:tint val="95000"/>
                </a:prst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defTabSz="914400"/>
            <a:r>
              <a:rPr lang="en-US" dirty="0" smtClean="0">
                <a:solidFill>
                  <a:prstClr val="white">
                    <a:tint val="95000"/>
                  </a:prstClr>
                </a:solidFill>
              </a:rPr>
              <a:t>Armin Rest</a:t>
            </a:r>
            <a:endParaRPr lang="en-US" dirty="0">
              <a:solidFill>
                <a:prstClr val="white">
                  <a:tint val="95000"/>
                </a:prst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defTabSz="914400"/>
            <a:fld id="{DF28FB93-0A08-4E7D-8E63-9EFA29F1E093}" type="slidenum">
              <a:rPr lang="en-US" smtClean="0">
                <a:solidFill>
                  <a:prstClr val="white">
                    <a:tint val="95000"/>
                  </a:prstClr>
                </a:solidFill>
              </a:rPr>
              <a:pPr defTabSz="914400"/>
              <a:t>‹#›</a:t>
            </a:fld>
            <a:endParaRPr lang="en-US">
              <a:solidFill>
                <a:prstClr val="white">
                  <a:tint val="95000"/>
                </a:prstClr>
              </a:solidFill>
            </a:endParaRPr>
          </a:p>
        </p:txBody>
      </p:sp>
    </p:spTree>
    <p:extLst>
      <p:ext uri="{BB962C8B-B14F-4D97-AF65-F5344CB8AC3E}">
        <p14:creationId xmlns:p14="http://schemas.microsoft.com/office/powerpoint/2010/main" val="158063922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fontAlgn="auto" hangingPunct="1">
              <a:spcBef>
                <a:spcPts val="0"/>
              </a:spcBef>
              <a:spcAft>
                <a:spcPts val="0"/>
              </a:spcAft>
            </a:pPr>
            <a:endParaRPr lang="en-US" sz="1800">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fontAlgn="auto" hangingPunct="1">
              <a:spcBef>
                <a:spcPts val="0"/>
              </a:spcBef>
              <a:spcAft>
                <a:spcPts val="0"/>
              </a:spcAft>
            </a:pPr>
            <a:endParaRPr lang="en-US" sz="1800">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fontAlgn="auto">
              <a:spcBef>
                <a:spcPts val="0"/>
              </a:spcBef>
              <a:spcAft>
                <a:spcPts val="0"/>
              </a:spcAft>
            </a:pPr>
            <a:fld id="{8E36636D-D922-432D-A958-524484B5923D}" type="datetimeFigureOut">
              <a:rPr lang="en-US" smtClean="0">
                <a:solidFill>
                  <a:prstClr val="white">
                    <a:tint val="95000"/>
                  </a:prstClr>
                </a:solidFill>
                <a:latin typeface="Arial"/>
                <a:ea typeface=""/>
                <a:cs typeface=""/>
              </a:rPr>
              <a:pPr fontAlgn="auto">
                <a:spcBef>
                  <a:spcPts val="0"/>
                </a:spcBef>
                <a:spcAft>
                  <a:spcPts val="0"/>
                </a:spcAft>
              </a:pPr>
              <a:t>1/10/18</a:t>
            </a:fld>
            <a:r>
              <a:rPr lang="en-US" dirty="0" smtClean="0">
                <a:solidFill>
                  <a:prstClr val="white">
                    <a:tint val="95000"/>
                  </a:prstClr>
                </a:solidFill>
                <a:latin typeface="Arial"/>
                <a:ea typeface=""/>
                <a:cs typeface=""/>
              </a:rPr>
              <a:t>, Armin Rest, AAS 223</a:t>
            </a:r>
            <a:endParaRPr lang="en-US" dirty="0">
              <a:solidFill>
                <a:prstClr val="white">
                  <a:tint val="95000"/>
                </a:prstClr>
              </a:solidFill>
              <a:latin typeface="Arial"/>
              <a:ea typeface=""/>
              <a:cs typeface=""/>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fontAlgn="auto">
              <a:spcBef>
                <a:spcPts val="0"/>
              </a:spcBef>
              <a:spcAft>
                <a:spcPts val="0"/>
              </a:spcAft>
            </a:pPr>
            <a:r>
              <a:rPr lang="en-US" dirty="0" smtClean="0">
                <a:solidFill>
                  <a:prstClr val="white">
                    <a:tint val="95000"/>
                  </a:prstClr>
                </a:solidFill>
                <a:latin typeface="Arial"/>
                <a:ea typeface=""/>
                <a:cs typeface=""/>
              </a:rPr>
              <a:t>Armin Rest</a:t>
            </a:r>
            <a:endParaRPr lang="en-US" dirty="0">
              <a:solidFill>
                <a:prstClr val="white">
                  <a:tint val="95000"/>
                </a:prstClr>
              </a:solidFill>
              <a:latin typeface="Arial"/>
              <a:ea typeface=""/>
              <a:cs typeface=""/>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fontAlgn="auto">
              <a:spcBef>
                <a:spcPts val="0"/>
              </a:spcBef>
              <a:spcAft>
                <a:spcPts val="0"/>
              </a:spcAft>
            </a:pPr>
            <a:fld id="{DF28FB93-0A08-4E7D-8E63-9EFA29F1E093}" type="slidenum">
              <a:rPr lang="en-US" smtClean="0">
                <a:solidFill>
                  <a:prstClr val="white">
                    <a:tint val="95000"/>
                  </a:prstClr>
                </a:solidFill>
                <a:latin typeface="Arial"/>
                <a:ea typeface=""/>
                <a:cs typeface=""/>
              </a:rPr>
              <a:pPr fontAlgn="auto">
                <a:spcBef>
                  <a:spcPts val="0"/>
                </a:spcBef>
                <a:spcAft>
                  <a:spcPts val="0"/>
                </a:spcAft>
              </a:pPr>
              <a:t>‹#›</a:t>
            </a:fld>
            <a:endParaRPr lang="en-US">
              <a:solidFill>
                <a:prstClr val="white">
                  <a:tint val="95000"/>
                </a:prstClr>
              </a:solidFill>
              <a:latin typeface="Arial"/>
              <a:ea typeface=""/>
              <a:cs typeface=""/>
            </a:endParaRPr>
          </a:p>
        </p:txBody>
      </p:sp>
    </p:spTree>
    <p:extLst>
      <p:ext uri="{BB962C8B-B14F-4D97-AF65-F5344CB8AC3E}">
        <p14:creationId xmlns:p14="http://schemas.microsoft.com/office/powerpoint/2010/main" val="62280828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8.xml"/><Relationship Id="rId3"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9.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 Id="rId3"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3" y="-70970"/>
            <a:ext cx="9144000" cy="6928969"/>
          </a:xfrm>
          <a:prstGeom prst="rect">
            <a:avLst/>
          </a:prstGeom>
        </p:spPr>
      </p:pic>
      <p:sp>
        <p:nvSpPr>
          <p:cNvPr id="15363" name="Rectangle 6"/>
          <p:cNvSpPr>
            <a:spLocks noChangeArrowheads="1"/>
          </p:cNvSpPr>
          <p:nvPr/>
        </p:nvSpPr>
        <p:spPr bwMode="auto">
          <a:xfrm>
            <a:off x="3657600" y="5868621"/>
            <a:ext cx="1828800" cy="900235"/>
          </a:xfrm>
          <a:prstGeom prst="rect">
            <a:avLst/>
          </a:prstGeom>
          <a:noFill/>
          <a:ln w="9525">
            <a:noFill/>
            <a:miter lim="800000"/>
            <a:headEnd/>
            <a:tailEnd/>
          </a:ln>
        </p:spPr>
        <p:txBody>
          <a:bodyPr anchor="ctr">
            <a:prstTxWarp prst="textNoShape">
              <a:avLst/>
            </a:prstTxWarp>
          </a:bodyPr>
          <a:lstStyle/>
          <a:p>
            <a:pPr algn="ctr" eaLnBrk="1" hangingPunct="1"/>
            <a:r>
              <a:rPr lang="en-US" sz="1800" dirty="0">
                <a:solidFill>
                  <a:srgbClr val="FFFF00"/>
                </a:solidFill>
                <a:latin typeface="Arial Italic" pitchFamily="-111" charset="0"/>
              </a:rPr>
              <a:t>Ori Fox</a:t>
            </a:r>
          </a:p>
          <a:p>
            <a:pPr algn="ctr" eaLnBrk="1" hangingPunct="1"/>
            <a:r>
              <a:rPr lang="en-US" sz="1800" dirty="0" err="1" smtClean="0">
                <a:solidFill>
                  <a:srgbClr val="FFFF00"/>
                </a:solidFill>
                <a:latin typeface="Arial Italic" pitchFamily="-111" charset="0"/>
              </a:rPr>
              <a:t>STScI</a:t>
            </a:r>
            <a:endParaRPr lang="en-US" sz="1800" dirty="0" smtClean="0">
              <a:solidFill>
                <a:srgbClr val="FFFF00"/>
              </a:solidFill>
              <a:latin typeface="Arial Italic" pitchFamily="-111" charset="0"/>
            </a:endParaRPr>
          </a:p>
          <a:p>
            <a:pPr algn="ctr" eaLnBrk="1" hangingPunct="1"/>
            <a:r>
              <a:rPr lang="en-US" sz="1800" dirty="0" smtClean="0">
                <a:solidFill>
                  <a:srgbClr val="FFFF00"/>
                </a:solidFill>
                <a:latin typeface="Arial Italic" pitchFamily="-111" charset="0"/>
              </a:rPr>
              <a:t>@</a:t>
            </a:r>
            <a:r>
              <a:rPr lang="en-US" sz="1800" dirty="0" err="1" smtClean="0">
                <a:solidFill>
                  <a:srgbClr val="FFFF00"/>
                </a:solidFill>
                <a:latin typeface="Arial Italic" pitchFamily="-111" charset="0"/>
              </a:rPr>
              <a:t>fox_ori</a:t>
            </a:r>
            <a:endParaRPr lang="en-US" sz="1800" dirty="0">
              <a:solidFill>
                <a:srgbClr val="FFFF00"/>
              </a:solidFill>
              <a:latin typeface="Arial Italic" pitchFamily="-111" charset="0"/>
            </a:endParaRPr>
          </a:p>
        </p:txBody>
      </p:sp>
      <p:sp>
        <p:nvSpPr>
          <p:cNvPr id="15365" name="Rectangle 6"/>
          <p:cNvSpPr>
            <a:spLocks noChangeArrowheads="1"/>
          </p:cNvSpPr>
          <p:nvPr/>
        </p:nvSpPr>
        <p:spPr bwMode="auto">
          <a:xfrm>
            <a:off x="5304694" y="6122255"/>
            <a:ext cx="3810000" cy="573210"/>
          </a:xfrm>
          <a:prstGeom prst="rect">
            <a:avLst/>
          </a:prstGeom>
          <a:noFill/>
          <a:ln w="9525">
            <a:noFill/>
            <a:miter lim="800000"/>
            <a:headEnd/>
            <a:tailEnd/>
          </a:ln>
        </p:spPr>
        <p:txBody>
          <a:bodyPr anchor="ctr">
            <a:prstTxWarp prst="textNoShape">
              <a:avLst/>
            </a:prstTxWarp>
          </a:bodyPr>
          <a:lstStyle/>
          <a:p>
            <a:pPr algn="ctr" eaLnBrk="1" hangingPunct="1"/>
            <a:r>
              <a:rPr lang="en-US" sz="1800" dirty="0" smtClean="0">
                <a:solidFill>
                  <a:srgbClr val="FFFF00"/>
                </a:solidFill>
                <a:latin typeface="Arial Italic" pitchFamily="-111" charset="0"/>
              </a:rPr>
              <a:t>DVU, Playa de Carmen, Mexico Dec. 12, 2017</a:t>
            </a:r>
            <a:endParaRPr lang="en-US" sz="1800" dirty="0">
              <a:solidFill>
                <a:srgbClr val="FFFF00"/>
              </a:solidFill>
              <a:latin typeface="Arial Italic" pitchFamily="-111" charset="0"/>
            </a:endParaRPr>
          </a:p>
        </p:txBody>
      </p:sp>
      <p:sp>
        <p:nvSpPr>
          <p:cNvPr id="15366" name="Rectangle 4"/>
          <p:cNvSpPr txBox="1">
            <a:spLocks noChangeArrowheads="1"/>
          </p:cNvSpPr>
          <p:nvPr/>
        </p:nvSpPr>
        <p:spPr bwMode="auto">
          <a:xfrm>
            <a:off x="-35168" y="-762000"/>
            <a:ext cx="9149862" cy="2971800"/>
          </a:xfrm>
          <a:prstGeom prst="rect">
            <a:avLst/>
          </a:prstGeom>
          <a:noFill/>
          <a:ln w="9525">
            <a:noFill/>
            <a:miter lim="800000"/>
            <a:headEnd/>
            <a:tailEnd/>
          </a:ln>
        </p:spPr>
        <p:txBody>
          <a:bodyPr anchor="ctr">
            <a:prstTxWarp prst="textNoShape">
              <a:avLst/>
            </a:prstTxWarp>
          </a:bodyPr>
          <a:lstStyle/>
          <a:p>
            <a:pPr algn="ctr"/>
            <a:r>
              <a:rPr lang="en-US" sz="3600" dirty="0" smtClean="0">
                <a:solidFill>
                  <a:srgbClr val="FFFF00"/>
                </a:solidFill>
                <a:latin typeface="Impact" pitchFamily="-105" charset="0"/>
                <a:ea typeface="Impact" pitchFamily="-105" charset="0"/>
                <a:cs typeface="Impact" pitchFamily="-105" charset="0"/>
              </a:rPr>
              <a:t>A HST Search for the Binary </a:t>
            </a:r>
            <a:r>
              <a:rPr lang="en-US" sz="3600" dirty="0" err="1" smtClean="0">
                <a:solidFill>
                  <a:srgbClr val="FFFF00"/>
                </a:solidFill>
                <a:latin typeface="Impact" pitchFamily="-105" charset="0"/>
                <a:ea typeface="Impact" pitchFamily="-105" charset="0"/>
                <a:cs typeface="Impact" pitchFamily="-105" charset="0"/>
              </a:rPr>
              <a:t>Secondaries</a:t>
            </a:r>
            <a:r>
              <a:rPr lang="en-US" sz="3600" dirty="0" smtClean="0">
                <a:solidFill>
                  <a:srgbClr val="FFFF00"/>
                </a:solidFill>
                <a:latin typeface="Impact" pitchFamily="-105" charset="0"/>
                <a:ea typeface="Impact" pitchFamily="-105" charset="0"/>
                <a:cs typeface="Impact" pitchFamily="-105" charset="0"/>
              </a:rPr>
              <a:t> of Nearby Stripped-Envelope Supernovae</a:t>
            </a:r>
            <a:endParaRPr lang="en-US" sz="3600" dirty="0">
              <a:solidFill>
                <a:srgbClr val="FFFF00"/>
              </a:solidFill>
              <a:latin typeface="Impact" pitchFamily="-105" charset="0"/>
              <a:ea typeface="Impact" pitchFamily="-105" charset="0"/>
              <a:cs typeface="Impact" pitchFamily="-105"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846" y="6065960"/>
            <a:ext cx="686354" cy="685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1692" r="3077"/>
          <a:stretch/>
        </p:blipFill>
        <p:spPr>
          <a:xfrm>
            <a:off x="5486400" y="1643793"/>
            <a:ext cx="3446584" cy="5099933"/>
          </a:xfrm>
          <a:prstGeom prst="rect">
            <a:avLst/>
          </a:prstGeom>
        </p:spPr>
      </p:pic>
      <p:sp>
        <p:nvSpPr>
          <p:cNvPr id="2" name="Title 1"/>
          <p:cNvSpPr>
            <a:spLocks noGrp="1"/>
          </p:cNvSpPr>
          <p:nvPr>
            <p:ph type="title"/>
          </p:nvPr>
        </p:nvSpPr>
        <p:spPr/>
        <p:txBody>
          <a:bodyPr/>
          <a:lstStyle/>
          <a:p>
            <a:r>
              <a:rPr lang="en-US" dirty="0" smtClean="0"/>
              <a:t>Population Synthesis</a:t>
            </a:r>
            <a:endParaRPr lang="en-US" dirty="0"/>
          </a:p>
        </p:txBody>
      </p:sp>
      <p:sp>
        <p:nvSpPr>
          <p:cNvPr id="6" name="Text Box 6"/>
          <p:cNvSpPr txBox="1">
            <a:spLocks noChangeArrowheads="1"/>
          </p:cNvSpPr>
          <p:nvPr/>
        </p:nvSpPr>
        <p:spPr bwMode="auto">
          <a:xfrm>
            <a:off x="7731125" y="6477000"/>
            <a:ext cx="1412875" cy="2667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lang="en-US" sz="1200" b="1" kern="0" noProof="0" dirty="0">
                <a:solidFill>
                  <a:schemeClr val="bg1"/>
                </a:solidFill>
                <a:ea typeface="+mn-ea"/>
                <a:cs typeface="+mn-cs"/>
              </a:rPr>
              <a:t>d</a:t>
            </a:r>
            <a:r>
              <a:rPr lang="en-US" sz="1200" b="1" kern="0" noProof="0" dirty="0" smtClean="0">
                <a:solidFill>
                  <a:schemeClr val="bg1"/>
                </a:solidFill>
                <a:ea typeface="+mn-ea"/>
                <a:cs typeface="+mn-cs"/>
              </a:rPr>
              <a:t>e Mink 2013</a:t>
            </a:r>
            <a:endParaRPr kumimoji="0" lang="en-US" sz="2400" b="1" i="0" u="none" strike="noStrike" kern="0" cap="none" spc="0" normalizeH="0" baseline="0" noProof="0" dirty="0">
              <a:ln>
                <a:noFill/>
              </a:ln>
              <a:solidFill>
                <a:schemeClr val="bg1"/>
              </a:solidFill>
              <a:effectLst/>
              <a:uLnTx/>
              <a:uFillTx/>
              <a:latin typeface="Arial" pitchFamily="-105" charset="0"/>
              <a:ea typeface="+mn-ea"/>
              <a:cs typeface="+mn-cs"/>
            </a:endParaRPr>
          </a:p>
        </p:txBody>
      </p:sp>
      <p:sp>
        <p:nvSpPr>
          <p:cNvPr id="8" name="Content Placeholder 2"/>
          <p:cNvSpPr>
            <a:spLocks noGrp="1"/>
          </p:cNvSpPr>
          <p:nvPr>
            <p:ph idx="1"/>
          </p:nvPr>
        </p:nvSpPr>
        <p:spPr>
          <a:xfrm>
            <a:off x="304800" y="1643793"/>
            <a:ext cx="5029200" cy="5099933"/>
          </a:xfrm>
        </p:spPr>
        <p:txBody>
          <a:bodyPr>
            <a:normAutofit fontScale="55000" lnSpcReduction="20000"/>
          </a:bodyPr>
          <a:lstStyle/>
          <a:p>
            <a:r>
              <a:rPr lang="en-US" dirty="0" smtClean="0"/>
              <a:t>Rapid algorithm based on analytical fits to simulate the evolution both single and binary stars from the ZAMS until they leave behind compact remnants</a:t>
            </a:r>
            <a:br>
              <a:rPr lang="en-US" dirty="0" smtClean="0"/>
            </a:br>
            <a:endParaRPr lang="en-US" dirty="0" smtClean="0"/>
          </a:p>
          <a:p>
            <a:r>
              <a:rPr lang="en-US" dirty="0" smtClean="0"/>
              <a:t>Predictions for an entire population of massive stars by spanning the extensive parameter space of initial properties</a:t>
            </a:r>
            <a:br>
              <a:rPr lang="en-US" dirty="0" smtClean="0"/>
            </a:br>
            <a:endParaRPr lang="en-US" dirty="0" smtClean="0"/>
          </a:p>
          <a:p>
            <a:r>
              <a:rPr lang="en-US" dirty="0" smtClean="0"/>
              <a:t>Considers initial conditions: binary fraction, metallicity, winds, tides, angular momentum losses, mergers, and </a:t>
            </a:r>
            <a:r>
              <a:rPr lang="en-US" dirty="0" err="1" smtClean="0"/>
              <a:t>rejuvination</a:t>
            </a:r>
            <a:r>
              <a:rPr lang="en-US" dirty="0" smtClean="0"/>
              <a:t>.</a:t>
            </a:r>
            <a:br>
              <a:rPr lang="en-US" dirty="0" smtClean="0"/>
            </a:br>
            <a:endParaRPr lang="en-US" dirty="0" smtClean="0"/>
          </a:p>
          <a:p>
            <a:r>
              <a:rPr lang="en-US" dirty="0" smtClean="0"/>
              <a:t>The fraction and type of binary companions predicted by the simulation depends on the assumed physics.</a:t>
            </a:r>
            <a:br>
              <a:rPr lang="en-US" dirty="0" smtClean="0"/>
            </a:br>
            <a:endParaRPr lang="en-US" dirty="0" smtClean="0"/>
          </a:p>
          <a:p>
            <a:r>
              <a:rPr lang="en-US" dirty="0" smtClean="0"/>
              <a:t>On the right are some examples of the effect of binary interaction on stellar rotation rates for different initial conditions.</a:t>
            </a:r>
            <a:endParaRPr lang="en-US" dirty="0"/>
          </a:p>
        </p:txBody>
      </p:sp>
    </p:spTree>
    <p:extLst>
      <p:ext uri="{BB962C8B-B14F-4D97-AF65-F5344CB8AC3E}">
        <p14:creationId xmlns:p14="http://schemas.microsoft.com/office/powerpoint/2010/main" val="3678757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193548"/>
            <a:ext cx="9042400" cy="1252728"/>
          </a:xfrm>
        </p:spPr>
        <p:txBody>
          <a:bodyPr>
            <a:normAutofit fontScale="90000"/>
          </a:bodyPr>
          <a:lstStyle/>
          <a:p>
            <a:r>
              <a:rPr lang="en-US" dirty="0" smtClean="0"/>
              <a:t>Population Synthesis &amp;</a:t>
            </a:r>
            <a:br>
              <a:rPr lang="en-US" dirty="0" smtClean="0"/>
            </a:br>
            <a:r>
              <a:rPr lang="en-US" dirty="0"/>
              <a:t>	</a:t>
            </a:r>
            <a:r>
              <a:rPr lang="en-US" dirty="0" smtClean="0"/>
              <a:t>				Binary Fraction</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1833" b="13564"/>
          <a:stretch/>
        </p:blipFill>
        <p:spPr>
          <a:xfrm>
            <a:off x="45166" y="4952999"/>
            <a:ext cx="9053668" cy="1828801"/>
          </a:xfrm>
          <a:prstGeom prst="rect">
            <a:avLst/>
          </a:prstGeom>
        </p:spPr>
      </p:pic>
      <p:sp>
        <p:nvSpPr>
          <p:cNvPr id="5" name="Content Placeholder 2"/>
          <p:cNvSpPr>
            <a:spLocks noGrp="1"/>
          </p:cNvSpPr>
          <p:nvPr>
            <p:ph idx="1"/>
          </p:nvPr>
        </p:nvSpPr>
        <p:spPr>
          <a:xfrm>
            <a:off x="260604" y="1600200"/>
            <a:ext cx="8724392" cy="3352799"/>
          </a:xfrm>
        </p:spPr>
        <p:txBody>
          <a:bodyPr>
            <a:normAutofit fontScale="55000" lnSpcReduction="20000"/>
          </a:bodyPr>
          <a:lstStyle/>
          <a:p>
            <a:r>
              <a:rPr lang="en-US" dirty="0" smtClean="0">
                <a:solidFill>
                  <a:srgbClr val="FFFF00"/>
                </a:solidFill>
              </a:rPr>
              <a:t>Population Synthesis</a:t>
            </a:r>
            <a:r>
              <a:rPr lang="en-US" dirty="0" smtClean="0"/>
              <a:t>: Rapid </a:t>
            </a:r>
            <a:r>
              <a:rPr lang="en-US" dirty="0"/>
              <a:t>algorithm based on analytical fits to simulate the evolution both single and binary stars from the ZAMS until they leave behind compact </a:t>
            </a:r>
            <a:r>
              <a:rPr lang="en-US" dirty="0" smtClean="0"/>
              <a:t>remnants (e.g., de Mink+13). </a:t>
            </a:r>
          </a:p>
          <a:p>
            <a:endParaRPr lang="en-US" dirty="0"/>
          </a:p>
          <a:p>
            <a:r>
              <a:rPr lang="en-US" dirty="0" smtClean="0"/>
              <a:t>The </a:t>
            </a:r>
            <a:r>
              <a:rPr lang="en-US" dirty="0" smtClean="0">
                <a:solidFill>
                  <a:srgbClr val="FFFF00"/>
                </a:solidFill>
              </a:rPr>
              <a:t>binary </a:t>
            </a:r>
            <a:r>
              <a:rPr lang="en-US" dirty="0">
                <a:solidFill>
                  <a:srgbClr val="FFFF00"/>
                </a:solidFill>
              </a:rPr>
              <a:t>fraction </a:t>
            </a:r>
            <a:r>
              <a:rPr lang="en-US" dirty="0"/>
              <a:t>and type </a:t>
            </a:r>
            <a:r>
              <a:rPr lang="en-US" dirty="0" smtClean="0"/>
              <a:t>predicted </a:t>
            </a:r>
            <a:r>
              <a:rPr lang="en-US" dirty="0"/>
              <a:t>by the simulation depends on the </a:t>
            </a:r>
            <a:r>
              <a:rPr lang="en-US" dirty="0" smtClean="0"/>
              <a:t>assumed physics and initial conditions. </a:t>
            </a:r>
          </a:p>
          <a:p>
            <a:endParaRPr lang="en-US" dirty="0"/>
          </a:p>
          <a:p>
            <a:r>
              <a:rPr lang="en-US" dirty="0"/>
              <a:t>Sana+12 showed ~75% of all massive stars are in binary systems</a:t>
            </a:r>
            <a:r>
              <a:rPr lang="en-US" dirty="0" smtClean="0"/>
              <a:t>.</a:t>
            </a:r>
            <a:br>
              <a:rPr lang="en-US" dirty="0" smtClean="0"/>
            </a:br>
            <a:endParaRPr lang="en-US" dirty="0" smtClean="0"/>
          </a:p>
          <a:p>
            <a:r>
              <a:rPr lang="en-US" dirty="0" smtClean="0"/>
              <a:t>Zapartas+17 show that 30-50% of cases of stripped envelopes that form with binary interaction have no surviving companion.</a:t>
            </a:r>
            <a:br>
              <a:rPr lang="en-US" dirty="0" smtClean="0"/>
            </a:br>
            <a:endParaRPr lang="en-US" dirty="0" smtClean="0"/>
          </a:p>
          <a:p>
            <a:r>
              <a:rPr lang="en-US" dirty="0" smtClean="0"/>
              <a:t>Therefore, roughly ~35% of stripped envelope </a:t>
            </a:r>
            <a:r>
              <a:rPr lang="en-US" dirty="0" err="1" smtClean="0"/>
              <a:t>SNe</a:t>
            </a:r>
            <a:r>
              <a:rPr lang="en-US" dirty="0" smtClean="0"/>
              <a:t> should have hot, blue companions.  We need a statistically significant sample!</a:t>
            </a:r>
            <a:endParaRPr lang="en-US" dirty="0"/>
          </a:p>
        </p:txBody>
      </p:sp>
    </p:spTree>
    <p:extLst>
      <p:ext uri="{BB962C8B-B14F-4D97-AF65-F5344CB8AC3E}">
        <p14:creationId xmlns:p14="http://schemas.microsoft.com/office/powerpoint/2010/main" val="1781560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193548"/>
            <a:ext cx="9042400" cy="1252728"/>
          </a:xfrm>
        </p:spPr>
        <p:txBody>
          <a:bodyPr>
            <a:normAutofit fontScale="90000"/>
          </a:bodyPr>
          <a:lstStyle/>
          <a:p>
            <a:r>
              <a:rPr lang="en-US" dirty="0" smtClean="0"/>
              <a:t>HST </a:t>
            </a:r>
            <a:r>
              <a:rPr lang="en-US" smtClean="0"/>
              <a:t>Companion Search (GO 14075)</a:t>
            </a:r>
            <a:endParaRPr lang="en-US" dirty="0"/>
          </a:p>
        </p:txBody>
      </p:sp>
      <p:grpSp>
        <p:nvGrpSpPr>
          <p:cNvPr id="6" name="Group 5"/>
          <p:cNvGrpSpPr/>
          <p:nvPr/>
        </p:nvGrpSpPr>
        <p:grpSpPr>
          <a:xfrm>
            <a:off x="230333" y="2133600"/>
            <a:ext cx="8683335" cy="3810000"/>
            <a:chOff x="387930" y="2362200"/>
            <a:chExt cx="8222670" cy="3647578"/>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930" y="2362200"/>
              <a:ext cx="4152030" cy="364757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3880" y="2362200"/>
              <a:ext cx="4146720" cy="3647578"/>
            </a:xfrm>
            <a:prstGeom prst="rect">
              <a:avLst/>
            </a:prstGeom>
          </p:spPr>
        </p:pic>
      </p:grpSp>
    </p:spTree>
    <p:extLst>
      <p:ext uri="{BB962C8B-B14F-4D97-AF65-F5344CB8AC3E}">
        <p14:creationId xmlns:p14="http://schemas.microsoft.com/office/powerpoint/2010/main" val="20717972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a:t>
            </a:r>
            <a:r>
              <a:rPr lang="en-US" dirty="0" err="1" smtClean="0"/>
              <a:t>IIb</a:t>
            </a:r>
            <a:r>
              <a:rPr lang="en-US" dirty="0" smtClean="0"/>
              <a:t> SN 2001ig</a:t>
            </a:r>
            <a:endParaRPr lang="en-US" dirty="0"/>
          </a:p>
        </p:txBody>
      </p:sp>
      <p:sp>
        <p:nvSpPr>
          <p:cNvPr id="6" name="Content Placeholder 2"/>
          <p:cNvSpPr>
            <a:spLocks noGrp="1"/>
          </p:cNvSpPr>
          <p:nvPr>
            <p:ph idx="1"/>
          </p:nvPr>
        </p:nvSpPr>
        <p:spPr>
          <a:xfrm>
            <a:off x="101600" y="1597172"/>
            <a:ext cx="8724392" cy="1908028"/>
          </a:xfrm>
        </p:spPr>
        <p:txBody>
          <a:bodyPr>
            <a:normAutofit fontScale="77500" lnSpcReduction="20000"/>
          </a:bodyPr>
          <a:lstStyle/>
          <a:p>
            <a:r>
              <a:rPr lang="en-US" dirty="0" smtClean="0"/>
              <a:t>Weak constraints on distance to NGC 7424</a:t>
            </a:r>
          </a:p>
          <a:p>
            <a:r>
              <a:rPr lang="en-US" dirty="0" smtClean="0"/>
              <a:t>Weak constraints on line-of-sight reddening</a:t>
            </a:r>
          </a:p>
          <a:p>
            <a:r>
              <a:rPr lang="en-US" dirty="0" smtClean="0"/>
              <a:t>Received little optical study despite reaching 12</a:t>
            </a:r>
            <a:r>
              <a:rPr lang="en-US" baseline="30000" dirty="0" smtClean="0"/>
              <a:t>th</a:t>
            </a:r>
            <a:r>
              <a:rPr lang="en-US" dirty="0" smtClean="0"/>
              <a:t> mag.  </a:t>
            </a:r>
          </a:p>
          <a:p>
            <a:r>
              <a:rPr lang="en-US" dirty="0" smtClean="0"/>
              <a:t>Similarities to SN 1993J</a:t>
            </a:r>
          </a:p>
          <a:p>
            <a:r>
              <a:rPr lang="en-US" dirty="0" smtClean="0"/>
              <a:t>No pre-explosion images for direct </a:t>
            </a:r>
            <a:r>
              <a:rPr lang="en-US" dirty="0" err="1" smtClean="0"/>
              <a:t>identifiication</a:t>
            </a:r>
            <a:r>
              <a:rPr lang="en-US" dirty="0" smtClean="0"/>
              <a:t>.</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3337195"/>
            <a:ext cx="5181600" cy="3374732"/>
          </a:xfrm>
          <a:prstGeom prst="rect">
            <a:avLst/>
          </a:prstGeom>
        </p:spPr>
      </p:pic>
      <p:sp>
        <p:nvSpPr>
          <p:cNvPr id="8" name="Text Box 6"/>
          <p:cNvSpPr txBox="1">
            <a:spLocks noChangeArrowheads="1"/>
          </p:cNvSpPr>
          <p:nvPr/>
        </p:nvSpPr>
        <p:spPr bwMode="auto">
          <a:xfrm>
            <a:off x="1981200" y="6427616"/>
            <a:ext cx="1412875" cy="2667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lang="en-US" sz="1200" b="1" kern="0" dirty="0" smtClean="0">
                <a:solidFill>
                  <a:schemeClr val="bg1"/>
                </a:solidFill>
                <a:ea typeface="+mn-ea"/>
                <a:cs typeface="+mn-cs"/>
              </a:rPr>
              <a:t>Ryder+04</a:t>
            </a:r>
            <a:endParaRPr kumimoji="0" lang="en-US" sz="2400" b="1" i="0" u="none" strike="noStrike" kern="0" cap="none" spc="0" normalizeH="0" baseline="0" noProof="0" dirty="0">
              <a:ln>
                <a:noFill/>
              </a:ln>
              <a:solidFill>
                <a:schemeClr val="bg1"/>
              </a:solidFill>
              <a:effectLst/>
              <a:uLnTx/>
              <a:uFillTx/>
              <a:latin typeface="Arial" pitchFamily="-105" charset="0"/>
              <a:ea typeface="+mn-ea"/>
              <a:cs typeface="+mn-cs"/>
            </a:endParaRPr>
          </a:p>
        </p:txBody>
      </p:sp>
    </p:spTree>
    <p:extLst>
      <p:ext uri="{BB962C8B-B14F-4D97-AF65-F5344CB8AC3E}">
        <p14:creationId xmlns:p14="http://schemas.microsoft.com/office/powerpoint/2010/main" val="641379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SN 2001ig </a:t>
            </a:r>
            <a:r>
              <a:rPr lang="mr-IN" dirty="0" smtClean="0"/>
              <a:t>–</a:t>
            </a:r>
            <a:r>
              <a:rPr lang="en-US" dirty="0" smtClean="0"/>
              <a:t> Radio Modulations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5" y="2095474"/>
            <a:ext cx="9148345" cy="4245949"/>
          </a:xfrm>
          <a:prstGeom prst="rect">
            <a:avLst/>
          </a:prstGeom>
        </p:spPr>
      </p:pic>
      <p:sp>
        <p:nvSpPr>
          <p:cNvPr id="7" name="Text Box 6"/>
          <p:cNvSpPr txBox="1">
            <a:spLocks noChangeArrowheads="1"/>
          </p:cNvSpPr>
          <p:nvPr/>
        </p:nvSpPr>
        <p:spPr bwMode="auto">
          <a:xfrm>
            <a:off x="84015" y="6068074"/>
            <a:ext cx="1412875" cy="2667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lang="en-US" sz="1200" b="1" kern="0" smtClean="0">
                <a:solidFill>
                  <a:schemeClr val="bg1"/>
                </a:solidFill>
                <a:ea typeface="+mn-ea"/>
                <a:cs typeface="+mn-cs"/>
              </a:rPr>
              <a:t>Ryder+17</a:t>
            </a:r>
            <a:endParaRPr kumimoji="0" lang="en-US" sz="2400" b="1" i="0" u="none" strike="noStrike" kern="0" cap="none" spc="0" normalizeH="0" baseline="0" noProof="0" dirty="0">
              <a:ln>
                <a:noFill/>
              </a:ln>
              <a:solidFill>
                <a:schemeClr val="bg1"/>
              </a:solidFill>
              <a:effectLst/>
              <a:uLnTx/>
              <a:uFillTx/>
              <a:latin typeface="Arial" pitchFamily="-105" charset="0"/>
              <a:ea typeface="+mn-ea"/>
              <a:cs typeface="+mn-cs"/>
            </a:endParaRPr>
          </a:p>
        </p:txBody>
      </p:sp>
    </p:spTree>
    <p:extLst>
      <p:ext uri="{BB962C8B-B14F-4D97-AF65-F5344CB8AC3E}">
        <p14:creationId xmlns:p14="http://schemas.microsoft.com/office/powerpoint/2010/main" val="18206653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 2001ig</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1823467"/>
            <a:ext cx="5138275" cy="4653533"/>
          </a:xfrm>
          <a:prstGeom prst="rect">
            <a:avLst/>
          </a:prstGeom>
        </p:spPr>
      </p:pic>
      <p:sp>
        <p:nvSpPr>
          <p:cNvPr id="4" name="Text Box 6"/>
          <p:cNvSpPr txBox="1">
            <a:spLocks noChangeArrowheads="1"/>
          </p:cNvSpPr>
          <p:nvPr/>
        </p:nvSpPr>
        <p:spPr bwMode="auto">
          <a:xfrm>
            <a:off x="7820259" y="6210274"/>
            <a:ext cx="1412875" cy="2667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lang="en-US" sz="1200" b="1" kern="0" smtClean="0">
                <a:solidFill>
                  <a:schemeClr val="bg1"/>
                </a:solidFill>
                <a:ea typeface="+mn-ea"/>
                <a:cs typeface="+mn-cs"/>
              </a:rPr>
              <a:t>Ryder+17</a:t>
            </a:r>
            <a:endParaRPr kumimoji="0" lang="en-US" sz="2400" b="1" i="0" u="none" strike="noStrike" kern="0" cap="none" spc="0" normalizeH="0" baseline="0" noProof="0" dirty="0">
              <a:ln>
                <a:noFill/>
              </a:ln>
              <a:solidFill>
                <a:schemeClr val="bg1"/>
              </a:solidFill>
              <a:effectLst/>
              <a:uLnTx/>
              <a:uFillTx/>
              <a:latin typeface="Arial" pitchFamily="-105" charset="0"/>
              <a:ea typeface="+mn-ea"/>
              <a:cs typeface="+mn-cs"/>
            </a:endParaRPr>
          </a:p>
        </p:txBody>
      </p:sp>
      <p:sp>
        <p:nvSpPr>
          <p:cNvPr id="5" name="Content Placeholder 2"/>
          <p:cNvSpPr>
            <a:spLocks noGrp="1"/>
          </p:cNvSpPr>
          <p:nvPr>
            <p:ph idx="1"/>
          </p:nvPr>
        </p:nvSpPr>
        <p:spPr>
          <a:xfrm>
            <a:off x="101600" y="1676400"/>
            <a:ext cx="3784600" cy="4800600"/>
          </a:xfrm>
        </p:spPr>
        <p:txBody>
          <a:bodyPr>
            <a:normAutofit fontScale="47500" lnSpcReduction="20000"/>
          </a:bodyPr>
          <a:lstStyle/>
          <a:p>
            <a:r>
              <a:rPr lang="en-US" dirty="0" smtClean="0"/>
              <a:t>Early B-type MS</a:t>
            </a:r>
            <a:br>
              <a:rPr lang="en-US" dirty="0" smtClean="0"/>
            </a:br>
            <a:endParaRPr lang="en-US" dirty="0" smtClean="0"/>
          </a:p>
          <a:p>
            <a:r>
              <a:rPr lang="en-US" dirty="0" smtClean="0"/>
              <a:t>19000-22000 K</a:t>
            </a:r>
            <a:br>
              <a:rPr lang="en-US" dirty="0" smtClean="0"/>
            </a:br>
            <a:endParaRPr lang="en-US" dirty="0" smtClean="0"/>
          </a:p>
          <a:p>
            <a:r>
              <a:rPr lang="en-US" dirty="0" smtClean="0"/>
              <a:t>Primary in blue</a:t>
            </a:r>
            <a:br>
              <a:rPr lang="en-US" dirty="0" smtClean="0"/>
            </a:br>
            <a:endParaRPr lang="en-US" dirty="0" smtClean="0"/>
          </a:p>
          <a:p>
            <a:r>
              <a:rPr lang="en-US" dirty="0" smtClean="0"/>
              <a:t>Secondary in red</a:t>
            </a:r>
            <a:br>
              <a:rPr lang="en-US" dirty="0" smtClean="0"/>
            </a:br>
            <a:endParaRPr lang="en-US" dirty="0" smtClean="0"/>
          </a:p>
          <a:p>
            <a:r>
              <a:rPr lang="en-US" dirty="0" smtClean="0"/>
              <a:t>42 BPASS models agree with data point.</a:t>
            </a:r>
            <a:br>
              <a:rPr lang="en-US" dirty="0" smtClean="0"/>
            </a:br>
            <a:endParaRPr lang="en-US" dirty="0" smtClean="0"/>
          </a:p>
          <a:p>
            <a:r>
              <a:rPr lang="en-US" dirty="0" smtClean="0"/>
              <a:t>But in half of these cases, the primary isn’t consistent with other </a:t>
            </a:r>
            <a:r>
              <a:rPr lang="en-US" dirty="0" err="1" smtClean="0"/>
              <a:t>SNe</a:t>
            </a:r>
            <a:r>
              <a:rPr lang="en-US" dirty="0" smtClean="0"/>
              <a:t> </a:t>
            </a:r>
            <a:r>
              <a:rPr lang="en-US" dirty="0" err="1" smtClean="0"/>
              <a:t>IIb</a:t>
            </a:r>
            <a:r>
              <a:rPr lang="en-US" dirty="0" smtClean="0"/>
              <a:t>.</a:t>
            </a:r>
            <a:br>
              <a:rPr lang="en-US" dirty="0" smtClean="0"/>
            </a:br>
            <a:endParaRPr lang="en-US" dirty="0" smtClean="0"/>
          </a:p>
          <a:p>
            <a:r>
              <a:rPr lang="en-US" dirty="0" smtClean="0"/>
              <a:t>Best model has primary 13 </a:t>
            </a:r>
            <a:r>
              <a:rPr lang="en-US" dirty="0" err="1" smtClean="0"/>
              <a:t>M_sol</a:t>
            </a:r>
            <a:r>
              <a:rPr lang="en-US" dirty="0" smtClean="0"/>
              <a:t>, secondary 9 </a:t>
            </a:r>
            <a:r>
              <a:rPr lang="en-US" dirty="0" err="1" smtClean="0"/>
              <a:t>M_sol</a:t>
            </a:r>
            <a:r>
              <a:rPr lang="en-US" dirty="0" smtClean="0"/>
              <a:t>, and orbital period of 400 days.</a:t>
            </a:r>
            <a:br>
              <a:rPr lang="en-US" dirty="0" smtClean="0"/>
            </a:br>
            <a:endParaRPr lang="en-US" dirty="0" smtClean="0"/>
          </a:p>
          <a:p>
            <a:r>
              <a:rPr lang="en-US" dirty="0" smtClean="0"/>
              <a:t>Model also shows a strongly variable mass loss over the last 1700 years due to Roche lobe overflow of the He star primary onto the secondary, which changes the surface conditions and the mass-loss rates.  Consistent with Ryder et al. 2004!</a:t>
            </a:r>
          </a:p>
          <a:p>
            <a:endParaRPr lang="en-US" dirty="0" smtClean="0"/>
          </a:p>
          <a:p>
            <a:endParaRPr lang="en-US" dirty="0"/>
          </a:p>
        </p:txBody>
      </p:sp>
    </p:spTree>
    <p:extLst>
      <p:ext uri="{BB962C8B-B14F-4D97-AF65-F5344CB8AC3E}">
        <p14:creationId xmlns:p14="http://schemas.microsoft.com/office/powerpoint/2010/main" val="14356498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a:t>
            </a:r>
            <a:r>
              <a:rPr lang="en-US" dirty="0" err="1" smtClean="0"/>
              <a:t>Ic</a:t>
            </a:r>
            <a:r>
              <a:rPr lang="en-US" dirty="0" smtClean="0"/>
              <a:t>-BL SN 2002ap</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1151" y="1582615"/>
            <a:ext cx="5094468" cy="5105400"/>
          </a:xfrm>
          <a:prstGeom prst="rect">
            <a:avLst/>
          </a:prstGeom>
        </p:spPr>
      </p:pic>
      <p:sp>
        <p:nvSpPr>
          <p:cNvPr id="5" name="Text Box 6"/>
          <p:cNvSpPr txBox="1">
            <a:spLocks noChangeArrowheads="1"/>
          </p:cNvSpPr>
          <p:nvPr/>
        </p:nvSpPr>
        <p:spPr bwMode="auto">
          <a:xfrm>
            <a:off x="3786310" y="6459415"/>
            <a:ext cx="1412875" cy="2667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lang="en-US" sz="1200" b="1" kern="0" dirty="0" smtClean="0">
                <a:solidFill>
                  <a:schemeClr val="bg1"/>
                </a:solidFill>
                <a:ea typeface="+mn-ea"/>
                <a:cs typeface="+mn-cs"/>
              </a:rPr>
              <a:t>Zapartas+17b</a:t>
            </a:r>
            <a:endParaRPr kumimoji="0" lang="en-US" sz="2400" b="1" i="0" u="none" strike="noStrike" kern="0" cap="none" spc="0" normalizeH="0" baseline="0" noProof="0" dirty="0">
              <a:ln>
                <a:noFill/>
              </a:ln>
              <a:solidFill>
                <a:schemeClr val="bg1"/>
              </a:solidFill>
              <a:effectLst/>
              <a:uLnTx/>
              <a:uFillTx/>
              <a:latin typeface="Arial" pitchFamily="-105" charset="0"/>
              <a:ea typeface="+mn-ea"/>
              <a:cs typeface="+mn-cs"/>
            </a:endParaRPr>
          </a:p>
        </p:txBody>
      </p:sp>
      <p:sp>
        <p:nvSpPr>
          <p:cNvPr id="6" name="Content Placeholder 2"/>
          <p:cNvSpPr>
            <a:spLocks noGrp="1"/>
          </p:cNvSpPr>
          <p:nvPr>
            <p:ph idx="1"/>
          </p:nvPr>
        </p:nvSpPr>
        <p:spPr>
          <a:xfrm>
            <a:off x="209804" y="1582615"/>
            <a:ext cx="3576506" cy="5161111"/>
          </a:xfrm>
        </p:spPr>
        <p:txBody>
          <a:bodyPr>
            <a:normAutofit fontScale="70000" lnSpcReduction="20000"/>
          </a:bodyPr>
          <a:lstStyle/>
          <a:p>
            <a:r>
              <a:rPr lang="en-US" dirty="0" smtClean="0"/>
              <a:t>M74 (~10 </a:t>
            </a:r>
            <a:r>
              <a:rPr lang="en-US" dirty="0" err="1" smtClean="0"/>
              <a:t>Mpc</a:t>
            </a:r>
            <a:r>
              <a:rPr lang="en-US" dirty="0" smtClean="0"/>
              <a:t>)</a:t>
            </a:r>
            <a:br>
              <a:rPr lang="en-US" dirty="0" smtClean="0"/>
            </a:br>
            <a:endParaRPr lang="en-US" dirty="0" smtClean="0"/>
          </a:p>
          <a:p>
            <a:r>
              <a:rPr lang="en-US" dirty="0" smtClean="0"/>
              <a:t>No GRB</a:t>
            </a:r>
            <a:br>
              <a:rPr lang="en-US" dirty="0" smtClean="0"/>
            </a:br>
            <a:endParaRPr lang="en-US" dirty="0" smtClean="0"/>
          </a:p>
          <a:p>
            <a:r>
              <a:rPr lang="en-US" dirty="0" smtClean="0"/>
              <a:t>Ejecta mass of 2.5 </a:t>
            </a:r>
            <a:r>
              <a:rPr lang="en-US" dirty="0" err="1" smtClean="0"/>
              <a:t>M_sol</a:t>
            </a:r>
            <a:r>
              <a:rPr lang="en-US" dirty="0" smtClean="0"/>
              <a:t> -&gt; Inconsistent with a single, massive progenitor</a:t>
            </a:r>
            <a:br>
              <a:rPr lang="en-US" dirty="0" smtClean="0"/>
            </a:br>
            <a:endParaRPr lang="en-US" dirty="0" smtClean="0"/>
          </a:p>
          <a:p>
            <a:r>
              <a:rPr lang="en-US" dirty="0" smtClean="0"/>
              <a:t>Host galaxy blue and metal poor</a:t>
            </a:r>
            <a:br>
              <a:rPr lang="en-US" dirty="0" smtClean="0"/>
            </a:br>
            <a:endParaRPr lang="en-US" dirty="0" smtClean="0"/>
          </a:p>
          <a:p>
            <a:r>
              <a:rPr lang="en-US" dirty="0" smtClean="0"/>
              <a:t>Subsolar metallicity</a:t>
            </a:r>
            <a:br>
              <a:rPr lang="en-US" dirty="0" smtClean="0"/>
            </a:br>
            <a:endParaRPr lang="en-US" dirty="0" smtClean="0"/>
          </a:p>
          <a:p>
            <a:r>
              <a:rPr lang="en-US" dirty="0" smtClean="0"/>
              <a:t>Upper limits find F275W &gt; 25.8 and F336W &gt; 27.4</a:t>
            </a:r>
            <a:endParaRPr lang="en-US" dirty="0"/>
          </a:p>
        </p:txBody>
      </p:sp>
    </p:spTree>
    <p:extLst>
      <p:ext uri="{BB962C8B-B14F-4D97-AF65-F5344CB8AC3E}">
        <p14:creationId xmlns:p14="http://schemas.microsoft.com/office/powerpoint/2010/main" val="3190854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 2002ap</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345" y="1828800"/>
            <a:ext cx="8673311" cy="4343400"/>
          </a:xfrm>
          <a:prstGeom prst="rect">
            <a:avLst/>
          </a:prstGeom>
        </p:spPr>
      </p:pic>
      <p:sp>
        <p:nvSpPr>
          <p:cNvPr id="4" name="Text Box 6"/>
          <p:cNvSpPr txBox="1">
            <a:spLocks noChangeArrowheads="1"/>
          </p:cNvSpPr>
          <p:nvPr/>
        </p:nvSpPr>
        <p:spPr bwMode="auto">
          <a:xfrm>
            <a:off x="381000" y="5905474"/>
            <a:ext cx="1412875" cy="2667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lang="en-US" sz="1200" b="1" kern="0" dirty="0" smtClean="0">
                <a:solidFill>
                  <a:schemeClr val="bg1"/>
                </a:solidFill>
                <a:ea typeface="+mn-ea"/>
                <a:cs typeface="+mn-cs"/>
              </a:rPr>
              <a:t>Zapartas+17b</a:t>
            </a:r>
            <a:endParaRPr kumimoji="0" lang="en-US" sz="2400" b="1" i="0" u="none" strike="noStrike" kern="0" cap="none" spc="0" normalizeH="0" baseline="0" noProof="0" dirty="0">
              <a:ln>
                <a:noFill/>
              </a:ln>
              <a:solidFill>
                <a:schemeClr val="bg1"/>
              </a:solidFill>
              <a:effectLst/>
              <a:uLnTx/>
              <a:uFillTx/>
              <a:latin typeface="Arial" pitchFamily="-105" charset="0"/>
              <a:ea typeface="+mn-ea"/>
              <a:cs typeface="+mn-cs"/>
            </a:endParaRPr>
          </a:p>
        </p:txBody>
      </p:sp>
    </p:spTree>
    <p:extLst>
      <p:ext uri="{BB962C8B-B14F-4D97-AF65-F5344CB8AC3E}">
        <p14:creationId xmlns:p14="http://schemas.microsoft.com/office/powerpoint/2010/main" val="4237990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 2002ap - Pop </a:t>
            </a:r>
            <a:r>
              <a:rPr lang="en-US" dirty="0" err="1" smtClean="0"/>
              <a:t>Syn</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300" y="1600199"/>
            <a:ext cx="6883400" cy="5006109"/>
          </a:xfrm>
          <a:prstGeom prst="rect">
            <a:avLst/>
          </a:prstGeom>
        </p:spPr>
      </p:pic>
      <p:sp>
        <p:nvSpPr>
          <p:cNvPr id="4" name="Text Box 6"/>
          <p:cNvSpPr txBox="1">
            <a:spLocks noChangeArrowheads="1"/>
          </p:cNvSpPr>
          <p:nvPr/>
        </p:nvSpPr>
        <p:spPr bwMode="auto">
          <a:xfrm>
            <a:off x="1219200" y="6286474"/>
            <a:ext cx="1412875" cy="2667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lang="en-US" sz="1200" b="1" kern="0" dirty="0" smtClean="0">
                <a:solidFill>
                  <a:schemeClr val="bg1"/>
                </a:solidFill>
                <a:ea typeface="+mn-ea"/>
                <a:cs typeface="+mn-cs"/>
              </a:rPr>
              <a:t>Zapartas+17b</a:t>
            </a:r>
            <a:endParaRPr kumimoji="0" lang="en-US" sz="2400" b="1" i="0" u="none" strike="noStrike" kern="0" cap="none" spc="0" normalizeH="0" baseline="0" noProof="0" dirty="0">
              <a:ln>
                <a:noFill/>
              </a:ln>
              <a:solidFill>
                <a:schemeClr val="bg1"/>
              </a:solidFill>
              <a:effectLst/>
              <a:uLnTx/>
              <a:uFillTx/>
              <a:latin typeface="Arial" pitchFamily="-105" charset="0"/>
              <a:ea typeface="+mn-ea"/>
              <a:cs typeface="+mn-cs"/>
            </a:endParaRPr>
          </a:p>
        </p:txBody>
      </p:sp>
    </p:spTree>
    <p:extLst>
      <p:ext uri="{BB962C8B-B14F-4D97-AF65-F5344CB8AC3E}">
        <p14:creationId xmlns:p14="http://schemas.microsoft.com/office/powerpoint/2010/main" val="17346918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0</a:t>
            </a:r>
            <a:r>
              <a:rPr lang="en-US" dirty="0" smtClean="0"/>
              <a:t>2ap Progenitor Constraints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7850" y="1524000"/>
            <a:ext cx="5448300" cy="5282055"/>
          </a:xfrm>
          <a:prstGeom prst="rect">
            <a:avLst/>
          </a:prstGeom>
        </p:spPr>
      </p:pic>
      <p:sp>
        <p:nvSpPr>
          <p:cNvPr id="4" name="Text Box 6"/>
          <p:cNvSpPr txBox="1">
            <a:spLocks noChangeArrowheads="1"/>
          </p:cNvSpPr>
          <p:nvPr/>
        </p:nvSpPr>
        <p:spPr bwMode="auto">
          <a:xfrm>
            <a:off x="1939925" y="6477000"/>
            <a:ext cx="1412875" cy="2667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lang="en-US" sz="1200" b="1" kern="0" dirty="0" smtClean="0">
                <a:solidFill>
                  <a:schemeClr val="bg1"/>
                </a:solidFill>
                <a:ea typeface="+mn-ea"/>
                <a:cs typeface="+mn-cs"/>
              </a:rPr>
              <a:t>Zapartas+17b</a:t>
            </a:r>
            <a:endParaRPr kumimoji="0" lang="en-US" sz="2400" b="1" i="0" u="none" strike="noStrike" kern="0" cap="none" spc="0" normalizeH="0" baseline="0" noProof="0" dirty="0">
              <a:ln>
                <a:noFill/>
              </a:ln>
              <a:solidFill>
                <a:schemeClr val="bg1"/>
              </a:solidFill>
              <a:effectLst/>
              <a:uLnTx/>
              <a:uFillTx/>
              <a:latin typeface="Arial" pitchFamily="-105" charset="0"/>
              <a:ea typeface="+mn-ea"/>
              <a:cs typeface="+mn-cs"/>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8041" t="72132" r="51400" b="13442"/>
          <a:stretch/>
        </p:blipFill>
        <p:spPr>
          <a:xfrm>
            <a:off x="1838325" y="3784026"/>
            <a:ext cx="2209800" cy="762000"/>
          </a:xfrm>
          <a:prstGeom prst="rect">
            <a:avLst/>
          </a:prstGeom>
        </p:spPr>
      </p:pic>
      <p:sp>
        <p:nvSpPr>
          <p:cNvPr id="7" name="Rectangle 6"/>
          <p:cNvSpPr/>
          <p:nvPr/>
        </p:nvSpPr>
        <p:spPr>
          <a:xfrm>
            <a:off x="2286000" y="5426946"/>
            <a:ext cx="2133600" cy="68832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983481" y="5170944"/>
            <a:ext cx="3074881" cy="1200329"/>
          </a:xfrm>
          <a:prstGeom prst="rect">
            <a:avLst/>
          </a:prstGeom>
          <a:noFill/>
        </p:spPr>
        <p:txBody>
          <a:bodyPr wrap="none" rtlCol="0">
            <a:spAutoFit/>
          </a:bodyPr>
          <a:lstStyle/>
          <a:p>
            <a:r>
              <a:rPr lang="en-US" sz="1200" dirty="0" smtClean="0">
                <a:solidFill>
                  <a:schemeClr val="bg1"/>
                </a:solidFill>
              </a:rPr>
              <a:t>Higher-mass end of Group C (Companion)</a:t>
            </a:r>
            <a:br>
              <a:rPr lang="en-US" sz="1200" dirty="0" smtClean="0">
                <a:solidFill>
                  <a:schemeClr val="bg1"/>
                </a:solidFill>
              </a:rPr>
            </a:br>
            <a:r>
              <a:rPr lang="en-US" sz="1200" dirty="0" smtClean="0">
                <a:solidFill>
                  <a:schemeClr val="bg1"/>
                </a:solidFill>
              </a:rPr>
              <a:t>Binary interaction mass loss</a:t>
            </a:r>
            <a:br>
              <a:rPr lang="en-US" sz="1200" dirty="0" smtClean="0">
                <a:solidFill>
                  <a:schemeClr val="bg1"/>
                </a:solidFill>
              </a:rPr>
            </a:br>
            <a:r>
              <a:rPr lang="en-US" sz="1200" dirty="0" smtClean="0">
                <a:solidFill>
                  <a:schemeClr val="bg1"/>
                </a:solidFill>
              </a:rPr>
              <a:t>Initial mass 13-23 </a:t>
            </a:r>
            <a:r>
              <a:rPr lang="en-US" sz="1200" dirty="0" err="1" smtClean="0">
                <a:solidFill>
                  <a:schemeClr val="bg1"/>
                </a:solidFill>
              </a:rPr>
              <a:t>Msolar</a:t>
            </a:r>
            <a:endParaRPr lang="en-US" sz="1200" dirty="0" smtClean="0">
              <a:solidFill>
                <a:schemeClr val="bg1"/>
              </a:solidFill>
            </a:endParaRPr>
          </a:p>
          <a:p>
            <a:r>
              <a:rPr lang="en-US" sz="1200" dirty="0" smtClean="0">
                <a:solidFill>
                  <a:schemeClr val="bg1"/>
                </a:solidFill>
              </a:rPr>
              <a:t>q &lt; 0.6</a:t>
            </a:r>
          </a:p>
          <a:p>
            <a:r>
              <a:rPr lang="en-US" sz="1200" dirty="0" smtClean="0">
                <a:solidFill>
                  <a:schemeClr val="bg1"/>
                </a:solidFill>
              </a:rPr>
              <a:t>Period &gt; 1000 days</a:t>
            </a:r>
          </a:p>
          <a:p>
            <a:r>
              <a:rPr lang="en-US" sz="1200" dirty="0" smtClean="0">
                <a:solidFill>
                  <a:schemeClr val="bg1"/>
                </a:solidFill>
              </a:rPr>
              <a:t>Non-conservative mass transfer</a:t>
            </a:r>
            <a:endParaRPr lang="en-US" sz="1200" dirty="0">
              <a:solidFill>
                <a:schemeClr val="bg1"/>
              </a:solidFill>
            </a:endParaRPr>
          </a:p>
        </p:txBody>
      </p:sp>
    </p:spTree>
    <p:extLst>
      <p:ext uri="{BB962C8B-B14F-4D97-AF65-F5344CB8AC3E}">
        <p14:creationId xmlns:p14="http://schemas.microsoft.com/office/powerpoint/2010/main" val="354647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6"/>
          <p:cNvSpPr>
            <a:spLocks noChangeArrowheads="1"/>
          </p:cNvSpPr>
          <p:nvPr/>
        </p:nvSpPr>
        <p:spPr bwMode="auto">
          <a:xfrm>
            <a:off x="3657600" y="5868621"/>
            <a:ext cx="1828800" cy="900235"/>
          </a:xfrm>
          <a:prstGeom prst="rect">
            <a:avLst/>
          </a:prstGeom>
          <a:noFill/>
          <a:ln w="9525">
            <a:noFill/>
            <a:miter lim="800000"/>
            <a:headEnd/>
            <a:tailEnd/>
          </a:ln>
        </p:spPr>
        <p:txBody>
          <a:bodyPr anchor="ctr">
            <a:prstTxWarp prst="textNoShape">
              <a:avLst/>
            </a:prstTxWarp>
          </a:bodyPr>
          <a:lstStyle/>
          <a:p>
            <a:pPr algn="ctr" eaLnBrk="1" hangingPunct="1"/>
            <a:r>
              <a:rPr lang="en-US" sz="1800" dirty="0">
                <a:solidFill>
                  <a:srgbClr val="FFFF00"/>
                </a:solidFill>
                <a:latin typeface="Arial Italic" pitchFamily="-111" charset="0"/>
              </a:rPr>
              <a:t>Ori Fox</a:t>
            </a:r>
          </a:p>
          <a:p>
            <a:pPr algn="ctr" eaLnBrk="1" hangingPunct="1"/>
            <a:r>
              <a:rPr lang="en-US" sz="1800" dirty="0" err="1" smtClean="0">
                <a:solidFill>
                  <a:srgbClr val="FFFF00"/>
                </a:solidFill>
                <a:latin typeface="Arial Italic" pitchFamily="-111" charset="0"/>
              </a:rPr>
              <a:t>STScI</a:t>
            </a:r>
            <a:endParaRPr lang="en-US" sz="1800" dirty="0" smtClean="0">
              <a:solidFill>
                <a:srgbClr val="FFFF00"/>
              </a:solidFill>
              <a:latin typeface="Arial Italic" pitchFamily="-111" charset="0"/>
            </a:endParaRPr>
          </a:p>
          <a:p>
            <a:pPr algn="ctr" eaLnBrk="1" hangingPunct="1"/>
            <a:r>
              <a:rPr lang="en-US" sz="1800" dirty="0" smtClean="0">
                <a:solidFill>
                  <a:srgbClr val="FFFF00"/>
                </a:solidFill>
                <a:latin typeface="Arial Italic" pitchFamily="-111" charset="0"/>
              </a:rPr>
              <a:t>@</a:t>
            </a:r>
            <a:r>
              <a:rPr lang="en-US" sz="1800" dirty="0" err="1" smtClean="0">
                <a:solidFill>
                  <a:srgbClr val="FFFF00"/>
                </a:solidFill>
                <a:latin typeface="Arial Italic" pitchFamily="-111" charset="0"/>
              </a:rPr>
              <a:t>fox_ori</a:t>
            </a:r>
            <a:endParaRPr lang="en-US" sz="1800" dirty="0">
              <a:solidFill>
                <a:srgbClr val="FFFF00"/>
              </a:solidFill>
              <a:latin typeface="Arial Italic" pitchFamily="-111"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67" y="-1"/>
            <a:ext cx="9219326" cy="6858001"/>
          </a:xfrm>
          <a:prstGeom prst="rect">
            <a:avLst/>
          </a:prstGeom>
        </p:spPr>
      </p:pic>
      <p:sp>
        <p:nvSpPr>
          <p:cNvPr id="15365" name="Rectangle 6"/>
          <p:cNvSpPr>
            <a:spLocks noChangeArrowheads="1"/>
          </p:cNvSpPr>
          <p:nvPr/>
        </p:nvSpPr>
        <p:spPr bwMode="auto">
          <a:xfrm>
            <a:off x="5304694" y="6122255"/>
            <a:ext cx="3810000" cy="573210"/>
          </a:xfrm>
          <a:prstGeom prst="rect">
            <a:avLst/>
          </a:prstGeom>
          <a:noFill/>
          <a:ln w="9525">
            <a:noFill/>
            <a:miter lim="800000"/>
            <a:headEnd/>
            <a:tailEnd/>
          </a:ln>
        </p:spPr>
        <p:txBody>
          <a:bodyPr anchor="ctr">
            <a:prstTxWarp prst="textNoShape">
              <a:avLst/>
            </a:prstTxWarp>
          </a:bodyPr>
          <a:lstStyle/>
          <a:p>
            <a:pPr algn="ctr" eaLnBrk="1" hangingPunct="1"/>
            <a:r>
              <a:rPr lang="en-US" sz="1800" dirty="0" smtClean="0">
                <a:solidFill>
                  <a:srgbClr val="FFFF00"/>
                </a:solidFill>
                <a:latin typeface="Arial Italic" pitchFamily="-111" charset="0"/>
              </a:rPr>
              <a:t>DVU, Playa de Carmen, Mexico Dec. 12, 2017</a:t>
            </a:r>
            <a:endParaRPr lang="en-US" sz="1800" dirty="0">
              <a:solidFill>
                <a:srgbClr val="FFFF00"/>
              </a:solidFill>
              <a:latin typeface="Arial Italic" pitchFamily="-111" charset="0"/>
            </a:endParaRPr>
          </a:p>
        </p:txBody>
      </p:sp>
      <p:sp>
        <p:nvSpPr>
          <p:cNvPr id="15366" name="Rectangle 4"/>
          <p:cNvSpPr txBox="1">
            <a:spLocks noChangeArrowheads="1"/>
          </p:cNvSpPr>
          <p:nvPr/>
        </p:nvSpPr>
        <p:spPr bwMode="auto">
          <a:xfrm>
            <a:off x="-35168" y="-762000"/>
            <a:ext cx="9149862" cy="2971800"/>
          </a:xfrm>
          <a:prstGeom prst="rect">
            <a:avLst/>
          </a:prstGeom>
          <a:noFill/>
          <a:ln w="9525">
            <a:noFill/>
            <a:miter lim="800000"/>
            <a:headEnd/>
            <a:tailEnd/>
          </a:ln>
        </p:spPr>
        <p:txBody>
          <a:bodyPr anchor="ctr">
            <a:prstTxWarp prst="textNoShape">
              <a:avLst/>
            </a:prstTxWarp>
          </a:bodyPr>
          <a:lstStyle/>
          <a:p>
            <a:pPr algn="ctr"/>
            <a:r>
              <a:rPr lang="en-US" sz="3600" dirty="0" smtClean="0">
                <a:solidFill>
                  <a:srgbClr val="FFFF00"/>
                </a:solidFill>
                <a:latin typeface="Impact" pitchFamily="-105" charset="0"/>
                <a:ea typeface="Impact" pitchFamily="-105" charset="0"/>
                <a:cs typeface="Impact" pitchFamily="-105" charset="0"/>
              </a:rPr>
              <a:t>A HST Search for the Binary </a:t>
            </a:r>
            <a:r>
              <a:rPr lang="en-US" sz="3600" dirty="0" err="1" smtClean="0">
                <a:solidFill>
                  <a:srgbClr val="FFFF00"/>
                </a:solidFill>
                <a:latin typeface="Impact" pitchFamily="-105" charset="0"/>
                <a:ea typeface="Impact" pitchFamily="-105" charset="0"/>
                <a:cs typeface="Impact" pitchFamily="-105" charset="0"/>
              </a:rPr>
              <a:t>Secondaries</a:t>
            </a:r>
            <a:r>
              <a:rPr lang="en-US" sz="3600" dirty="0" smtClean="0">
                <a:solidFill>
                  <a:srgbClr val="FFFF00"/>
                </a:solidFill>
                <a:latin typeface="Impact" pitchFamily="-105" charset="0"/>
                <a:ea typeface="Impact" pitchFamily="-105" charset="0"/>
                <a:cs typeface="Impact" pitchFamily="-105" charset="0"/>
              </a:rPr>
              <a:t> of Nearby Stripped-Envelope Supernovae</a:t>
            </a:r>
            <a:endParaRPr lang="en-US" sz="3600" dirty="0">
              <a:solidFill>
                <a:srgbClr val="FFFF00"/>
              </a:solidFill>
              <a:latin typeface="Impact" pitchFamily="-105" charset="0"/>
              <a:ea typeface="Impact" pitchFamily="-105" charset="0"/>
              <a:cs typeface="Impact" pitchFamily="-105"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846" y="6065960"/>
            <a:ext cx="686354" cy="685800"/>
          </a:xfrm>
          <a:prstGeom prst="rect">
            <a:avLst/>
          </a:prstGeom>
        </p:spPr>
      </p:pic>
    </p:spTree>
    <p:extLst>
      <p:ext uri="{BB962C8B-B14F-4D97-AF65-F5344CB8AC3E}">
        <p14:creationId xmlns:p14="http://schemas.microsoft.com/office/powerpoint/2010/main" val="13187598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Binary fraction and type has implications on the underlying physics of star formation and stellar evolution.</a:t>
            </a:r>
            <a:br>
              <a:rPr lang="en-US" dirty="0" smtClean="0"/>
            </a:br>
            <a:endParaRPr lang="en-US" dirty="0" smtClean="0"/>
          </a:p>
          <a:p>
            <a:r>
              <a:rPr lang="en-US" dirty="0" smtClean="0"/>
              <a:t>We are building up a sample of search for binary systems, but to date only have a handful.  SN 2001ig provides one of the cleanest detections yet.  SN 2002ap provides a useful upper limit that suggests the presence of a companion.</a:t>
            </a:r>
            <a:br>
              <a:rPr lang="en-US" dirty="0" smtClean="0"/>
            </a:br>
            <a:endParaRPr lang="en-US" dirty="0" smtClean="0"/>
          </a:p>
          <a:p>
            <a:r>
              <a:rPr lang="en-US" dirty="0" smtClean="0"/>
              <a:t>GW170817 </a:t>
            </a:r>
            <a:r>
              <a:rPr lang="en-US" dirty="0"/>
              <a:t>progenitor was likely old (10^9 years) consistent with MW ages of neutron star systems.</a:t>
            </a:r>
          </a:p>
          <a:p>
            <a:endParaRPr lang="en-US" dirty="0"/>
          </a:p>
        </p:txBody>
      </p:sp>
    </p:spTree>
    <p:extLst>
      <p:ext uri="{BB962C8B-B14F-4D97-AF65-F5344CB8AC3E}">
        <p14:creationId xmlns:p14="http://schemas.microsoft.com/office/powerpoint/2010/main" val="2272895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3" name="Title 1"/>
          <p:cNvSpPr>
            <a:spLocks noGrp="1"/>
          </p:cNvSpPr>
          <p:nvPr>
            <p:ph type="title"/>
          </p:nvPr>
        </p:nvSpPr>
        <p:spPr/>
        <p:txBody>
          <a:bodyPr/>
          <a:lstStyle/>
          <a:p>
            <a:r>
              <a:rPr lang="en-US" dirty="0" smtClean="0"/>
              <a:t>Single vs Binary</a:t>
            </a:r>
          </a:p>
        </p:txBody>
      </p:sp>
      <p:sp>
        <p:nvSpPr>
          <p:cNvPr id="7" name="Content Placeholder 2"/>
          <p:cNvSpPr>
            <a:spLocks noGrp="1"/>
          </p:cNvSpPr>
          <p:nvPr>
            <p:ph idx="1"/>
          </p:nvPr>
        </p:nvSpPr>
        <p:spPr>
          <a:xfrm>
            <a:off x="101600" y="1597172"/>
            <a:ext cx="8724392" cy="1603228"/>
          </a:xfrm>
        </p:spPr>
        <p:txBody>
          <a:bodyPr>
            <a:normAutofit/>
          </a:bodyPr>
          <a:lstStyle/>
          <a:p>
            <a:r>
              <a:rPr lang="en-US" sz="2400" dirty="0" smtClean="0"/>
              <a:t>Single star models work, but no direct observational evidence for a progenitor</a:t>
            </a:r>
          </a:p>
          <a:p>
            <a:r>
              <a:rPr lang="en-US" sz="2400" dirty="0" smtClean="0"/>
              <a:t>Binary star models work, but no direct observational evidence for a companion</a:t>
            </a:r>
            <a:endParaRPr lang="en-US" sz="2400" dirty="0"/>
          </a:p>
        </p:txBody>
      </p:sp>
    </p:spTree>
    <p:extLst>
      <p:ext uri="{BB962C8B-B14F-4D97-AF65-F5344CB8AC3E}">
        <p14:creationId xmlns:p14="http://schemas.microsoft.com/office/powerpoint/2010/main" val="9680441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733" name="Title 1"/>
          <p:cNvSpPr>
            <a:spLocks noGrp="1"/>
          </p:cNvSpPr>
          <p:nvPr>
            <p:ph type="title"/>
          </p:nvPr>
        </p:nvSpPr>
        <p:spPr/>
        <p:txBody>
          <a:bodyPr/>
          <a:lstStyle/>
          <a:p>
            <a:r>
              <a:rPr lang="en-US" dirty="0" smtClean="0"/>
              <a:t>Single vs Binary</a:t>
            </a:r>
          </a:p>
        </p:txBody>
      </p:sp>
      <p:sp>
        <p:nvSpPr>
          <p:cNvPr id="7" name="Content Placeholder 2"/>
          <p:cNvSpPr>
            <a:spLocks noGrp="1"/>
          </p:cNvSpPr>
          <p:nvPr>
            <p:ph idx="1"/>
          </p:nvPr>
        </p:nvSpPr>
        <p:spPr>
          <a:xfrm>
            <a:off x="101600" y="1597172"/>
            <a:ext cx="8724392" cy="1603228"/>
          </a:xfrm>
        </p:spPr>
        <p:txBody>
          <a:bodyPr>
            <a:normAutofit/>
          </a:bodyPr>
          <a:lstStyle/>
          <a:p>
            <a:r>
              <a:rPr lang="en-US" sz="2400" dirty="0" smtClean="0"/>
              <a:t>Single star models work, but no direct observational evidence for a progenitor</a:t>
            </a:r>
          </a:p>
          <a:p>
            <a:r>
              <a:rPr lang="en-US" sz="2400" dirty="0" smtClean="0"/>
              <a:t>Binary star models work, but no direct observational evidence for a companion</a:t>
            </a:r>
            <a:endParaRPr lang="en-US" sz="2400" dirty="0"/>
          </a:p>
        </p:txBody>
      </p:sp>
      <p:grpSp>
        <p:nvGrpSpPr>
          <p:cNvPr id="2" name="Group 1"/>
          <p:cNvGrpSpPr/>
          <p:nvPr/>
        </p:nvGrpSpPr>
        <p:grpSpPr>
          <a:xfrm>
            <a:off x="567592" y="3345434"/>
            <a:ext cx="8008816" cy="3373601"/>
            <a:chOff x="322384" y="3345434"/>
            <a:chExt cx="8008816" cy="3373601"/>
          </a:xfrm>
        </p:grpSpPr>
        <p:pic>
          <p:nvPicPr>
            <p:cNvPr id="8" name="Picture 7" descr="heger.jpg"/>
            <p:cNvPicPr>
              <a:picLocks noChangeAspect="1"/>
            </p:cNvPicPr>
            <p:nvPr/>
          </p:nvPicPr>
          <p:blipFill>
            <a:blip r:embed="rId3"/>
            <a:stretch>
              <a:fillRect/>
            </a:stretch>
          </p:blipFill>
          <p:spPr>
            <a:xfrm>
              <a:off x="322384" y="3365198"/>
              <a:ext cx="4325816" cy="3246617"/>
            </a:xfrm>
            <a:prstGeom prst="rect">
              <a:avLst/>
            </a:prstGeom>
          </p:spPr>
        </p:pic>
        <p:sp>
          <p:nvSpPr>
            <p:cNvPr id="9" name="Text Box 6"/>
            <p:cNvSpPr txBox="1">
              <a:spLocks noChangeArrowheads="1"/>
            </p:cNvSpPr>
            <p:nvPr/>
          </p:nvSpPr>
          <p:spPr bwMode="auto">
            <a:xfrm>
              <a:off x="381000" y="6389933"/>
              <a:ext cx="1412875" cy="2667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smtClean="0">
                  <a:ln>
                    <a:noFill/>
                  </a:ln>
                  <a:solidFill>
                    <a:schemeClr val="bg1"/>
                  </a:solidFill>
                  <a:effectLst/>
                  <a:uLnTx/>
                  <a:uFillTx/>
                  <a:latin typeface="Arial" pitchFamily="-105" charset="0"/>
                  <a:ea typeface="+mn-ea"/>
                  <a:cs typeface="+mn-cs"/>
                </a:rPr>
                <a:t>Heger+03</a:t>
              </a:r>
              <a:endParaRPr kumimoji="0" lang="en-US" sz="2400" b="1" i="0" u="none" strike="noStrike" kern="0" cap="none" spc="0" normalizeH="0" baseline="0" noProof="0" dirty="0">
                <a:ln>
                  <a:noFill/>
                </a:ln>
                <a:solidFill>
                  <a:schemeClr val="bg1"/>
                </a:solidFill>
                <a:effectLst/>
                <a:uLnTx/>
                <a:uFillTx/>
                <a:latin typeface="Arial" pitchFamily="-105" charset="0"/>
                <a:ea typeface="+mn-ea"/>
                <a:cs typeface="+mn-cs"/>
              </a:endParaRPr>
            </a:p>
          </p:txBody>
        </p:sp>
        <p:pic>
          <p:nvPicPr>
            <p:cNvPr id="10" name="Picture 9" descr="IIb_model.jpg"/>
            <p:cNvPicPr>
              <a:picLocks noChangeAspect="1"/>
            </p:cNvPicPr>
            <p:nvPr/>
          </p:nvPicPr>
          <p:blipFill>
            <a:blip r:embed="rId4"/>
            <a:stretch>
              <a:fillRect/>
            </a:stretch>
          </p:blipFill>
          <p:spPr>
            <a:xfrm>
              <a:off x="4648200" y="3345434"/>
              <a:ext cx="3683000" cy="3287306"/>
            </a:xfrm>
            <a:prstGeom prst="rect">
              <a:avLst/>
            </a:prstGeom>
          </p:spPr>
        </p:pic>
        <p:sp>
          <p:nvSpPr>
            <p:cNvPr id="11" name="Text Box 6"/>
            <p:cNvSpPr txBox="1">
              <a:spLocks noChangeArrowheads="1"/>
            </p:cNvSpPr>
            <p:nvPr/>
          </p:nvSpPr>
          <p:spPr bwMode="auto">
            <a:xfrm>
              <a:off x="4648200" y="6414235"/>
              <a:ext cx="2057400" cy="304800"/>
            </a:xfrm>
            <a:prstGeom prst="rect">
              <a:avLst/>
            </a:prstGeom>
            <a:noFill/>
            <a:ln w="9525">
              <a:noFill/>
              <a:miter lim="800000"/>
              <a:headEnd/>
              <a:tailEnd/>
            </a:ln>
          </p:spPr>
          <p:txBody>
            <a:bodyPr>
              <a:prstTxWarp prst="textNoShape">
                <a:avLst/>
              </a:prstTxWarp>
            </a:bodyPr>
            <a:lstStyle/>
            <a:p>
              <a:pPr marL="342900" indent="-342900">
                <a:defRPr/>
              </a:pPr>
              <a:r>
                <a:rPr lang="en-US" sz="1200" b="1" kern="0" dirty="0" smtClean="0">
                  <a:solidFill>
                    <a:srgbClr val="FFFFFF"/>
                  </a:solidFill>
                  <a:latin typeface="Arial" pitchFamily="-111" charset="0"/>
                  <a:ea typeface="+mn-ea"/>
                  <a:cs typeface="+mn-cs"/>
                </a:rPr>
                <a:t>ODF+14a, Press Release</a:t>
              </a:r>
              <a:endParaRPr lang="en-US" b="1" kern="0" dirty="0">
                <a:solidFill>
                  <a:srgbClr val="FFFFFF"/>
                </a:solidFill>
                <a:latin typeface="Arial" pitchFamily="-111" charset="0"/>
                <a:ea typeface="+mn-ea"/>
                <a:cs typeface="+mn-cs"/>
              </a:endParaRPr>
            </a:p>
          </p:txBody>
        </p:sp>
      </p:grpSp>
    </p:spTree>
    <p:extLst>
      <p:ext uri="{BB962C8B-B14F-4D97-AF65-F5344CB8AC3E}">
        <p14:creationId xmlns:p14="http://schemas.microsoft.com/office/powerpoint/2010/main" val="14335419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3" name="Title 1"/>
          <p:cNvSpPr>
            <a:spLocks noGrp="1"/>
          </p:cNvSpPr>
          <p:nvPr>
            <p:ph type="title"/>
          </p:nvPr>
        </p:nvSpPr>
        <p:spPr/>
        <p:txBody>
          <a:bodyPr>
            <a:normAutofit/>
          </a:bodyPr>
          <a:lstStyle/>
          <a:p>
            <a:r>
              <a:rPr lang="en-US" dirty="0" smtClean="0"/>
              <a:t>Type </a:t>
            </a:r>
            <a:r>
              <a:rPr lang="en-US" dirty="0" err="1" smtClean="0"/>
              <a:t>IIb</a:t>
            </a:r>
            <a:r>
              <a:rPr lang="en-US" dirty="0" smtClean="0"/>
              <a:t> SN 1993J Progenitor</a:t>
            </a:r>
          </a:p>
        </p:txBody>
      </p:sp>
      <p:pic>
        <p:nvPicPr>
          <p:cNvPr id="7" name="Content Placeholder 3" descr="93J_maund_evolution.tiff"/>
          <p:cNvPicPr>
            <a:picLocks noGrp="1" noChangeAspect="1"/>
          </p:cNvPicPr>
          <p:nvPr>
            <p:ph idx="1"/>
          </p:nvPr>
        </p:nvPicPr>
        <p:blipFill>
          <a:blip r:embed="rId3"/>
          <a:srcRect l="154" r="5"/>
          <a:stretch>
            <a:fillRect/>
          </a:stretch>
        </p:blipFill>
        <p:spPr>
          <a:xfrm>
            <a:off x="1190625" y="1567716"/>
            <a:ext cx="6762750" cy="5131534"/>
          </a:xfrm>
        </p:spPr>
      </p:pic>
      <p:sp>
        <p:nvSpPr>
          <p:cNvPr id="8" name="Text Box 6"/>
          <p:cNvSpPr txBox="1">
            <a:spLocks noChangeArrowheads="1"/>
          </p:cNvSpPr>
          <p:nvPr/>
        </p:nvSpPr>
        <p:spPr bwMode="auto">
          <a:xfrm>
            <a:off x="1219933" y="6423758"/>
            <a:ext cx="1524000" cy="304800"/>
          </a:xfrm>
          <a:prstGeom prst="rect">
            <a:avLst/>
          </a:prstGeom>
          <a:noFill/>
          <a:ln w="9525">
            <a:noFill/>
            <a:miter lim="800000"/>
            <a:headEnd/>
            <a:tailEnd/>
          </a:ln>
        </p:spPr>
        <p:txBody>
          <a:bodyPr>
            <a:prstTxWarp prst="textNoShape">
              <a:avLst/>
            </a:prstTxWarp>
          </a:bodyPr>
          <a:lstStyle/>
          <a:p>
            <a:pPr marL="342900" indent="-342900">
              <a:defRPr/>
            </a:pPr>
            <a:r>
              <a:rPr lang="en-US" sz="1200" b="1" kern="0" dirty="0">
                <a:solidFill>
                  <a:srgbClr val="000000"/>
                </a:solidFill>
                <a:latin typeface="Arial" pitchFamily="-111" charset="0"/>
                <a:ea typeface="+mn-ea"/>
                <a:cs typeface="+mn-cs"/>
              </a:rPr>
              <a:t>Maund+04</a:t>
            </a:r>
            <a:endParaRPr lang="en-US" b="1" kern="0" dirty="0">
              <a:solidFill>
                <a:srgbClr val="000000"/>
              </a:solidFill>
              <a:latin typeface="Arial" pitchFamily="-111" charset="0"/>
              <a:ea typeface="+mn-ea"/>
              <a:cs typeface="+mn-cs"/>
            </a:endParaRPr>
          </a:p>
        </p:txBody>
      </p:sp>
      <p:sp>
        <p:nvSpPr>
          <p:cNvPr id="9" name="5-Point Star 8"/>
          <p:cNvSpPr/>
          <p:nvPr/>
        </p:nvSpPr>
        <p:spPr bwMode="auto">
          <a:xfrm>
            <a:off x="6822830" y="3030025"/>
            <a:ext cx="365760" cy="36576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0" name="5-Point Star 9"/>
          <p:cNvSpPr/>
          <p:nvPr/>
        </p:nvSpPr>
        <p:spPr bwMode="auto">
          <a:xfrm>
            <a:off x="3812540" y="3063240"/>
            <a:ext cx="365760" cy="365760"/>
          </a:xfrm>
          <a:prstGeom prst="star5">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8543248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3" name="Title 1"/>
          <p:cNvSpPr>
            <a:spLocks noGrp="1"/>
          </p:cNvSpPr>
          <p:nvPr>
            <p:ph type="title"/>
          </p:nvPr>
        </p:nvSpPr>
        <p:spPr/>
        <p:txBody>
          <a:bodyPr/>
          <a:lstStyle/>
          <a:p>
            <a:r>
              <a:rPr lang="en-US" dirty="0" smtClean="0"/>
              <a:t>Type </a:t>
            </a:r>
            <a:r>
              <a:rPr lang="en-US" dirty="0" err="1" smtClean="0"/>
              <a:t>IIb</a:t>
            </a:r>
            <a:r>
              <a:rPr lang="en-US" dirty="0" smtClean="0"/>
              <a:t> SN 1993J</a:t>
            </a:r>
          </a:p>
        </p:txBody>
      </p:sp>
      <p:sp>
        <p:nvSpPr>
          <p:cNvPr id="25" name="AutoShape 2"/>
          <p:cNvSpPr>
            <a:spLocks noChangeArrowheads="1"/>
          </p:cNvSpPr>
          <p:nvPr/>
        </p:nvSpPr>
        <p:spPr bwMode="auto">
          <a:xfrm>
            <a:off x="225425" y="1676400"/>
            <a:ext cx="8693150" cy="4800600"/>
          </a:xfrm>
          <a:prstGeom prst="roundRect">
            <a:avLst>
              <a:gd name="adj" fmla="val 685"/>
            </a:avLst>
          </a:prstGeom>
          <a:solidFill>
            <a:schemeClr val="tx1"/>
          </a:solidFill>
          <a:ln w="9525">
            <a:noFill/>
            <a:round/>
            <a:headEnd/>
            <a:tailEnd/>
          </a:ln>
        </p:spPr>
        <p:txBody>
          <a:bodyPr wrap="none" anchor="ctr">
            <a:prstTxWarp prst="textNoShape">
              <a:avLst/>
            </a:prstTxWarp>
          </a:bodyPr>
          <a:lstStyle/>
          <a:p>
            <a:endParaRPr lang="en-US"/>
          </a:p>
        </p:txBody>
      </p:sp>
      <p:pic>
        <p:nvPicPr>
          <p:cNvPr id="26" name="Picture 25" descr="93J_progenitor.jpg"/>
          <p:cNvPicPr>
            <a:picLocks noChangeAspect="1"/>
          </p:cNvPicPr>
          <p:nvPr/>
        </p:nvPicPr>
        <p:blipFill>
          <a:blip r:embed="rId3"/>
          <a:stretch>
            <a:fillRect/>
          </a:stretch>
        </p:blipFill>
        <p:spPr>
          <a:xfrm>
            <a:off x="284655" y="2133600"/>
            <a:ext cx="5430345" cy="4064000"/>
          </a:xfrm>
          <a:prstGeom prst="rect">
            <a:avLst/>
          </a:prstGeom>
        </p:spPr>
      </p:pic>
      <p:sp>
        <p:nvSpPr>
          <p:cNvPr id="27" name="Text Box 6"/>
          <p:cNvSpPr txBox="1">
            <a:spLocks noChangeArrowheads="1"/>
          </p:cNvSpPr>
          <p:nvPr/>
        </p:nvSpPr>
        <p:spPr bwMode="auto">
          <a:xfrm>
            <a:off x="533400" y="6096000"/>
            <a:ext cx="1524000" cy="304800"/>
          </a:xfrm>
          <a:prstGeom prst="rect">
            <a:avLst/>
          </a:prstGeom>
          <a:noFill/>
          <a:ln w="9525">
            <a:noFill/>
            <a:miter lim="800000"/>
            <a:headEnd/>
            <a:tailEnd/>
          </a:ln>
        </p:spPr>
        <p:txBody>
          <a:bodyPr>
            <a:prstTxWarp prst="textNoShape">
              <a:avLst/>
            </a:prstTxWarp>
          </a:bodyPr>
          <a:lstStyle/>
          <a:p>
            <a:pPr marL="342900" indent="-342900">
              <a:defRPr/>
            </a:pPr>
            <a:r>
              <a:rPr lang="en-US" sz="1200" b="1" kern="0" dirty="0" smtClean="0">
                <a:solidFill>
                  <a:srgbClr val="000000"/>
                </a:solidFill>
                <a:latin typeface="Arial" pitchFamily="-111" charset="0"/>
                <a:ea typeface="+mn-ea"/>
                <a:cs typeface="+mn-cs"/>
              </a:rPr>
              <a:t>Aldering+94</a:t>
            </a:r>
            <a:endParaRPr lang="en-US" b="1" kern="0" dirty="0">
              <a:solidFill>
                <a:srgbClr val="000000"/>
              </a:solidFill>
              <a:latin typeface="Arial" pitchFamily="-111" charset="0"/>
              <a:ea typeface="+mn-ea"/>
              <a:cs typeface="+mn-cs"/>
            </a:endParaRPr>
          </a:p>
        </p:txBody>
      </p:sp>
      <p:pic>
        <p:nvPicPr>
          <p:cNvPr id="28" name="Picture 27" descr="93J_progenitor_images.jpg"/>
          <p:cNvPicPr>
            <a:picLocks noChangeAspect="1"/>
          </p:cNvPicPr>
          <p:nvPr/>
        </p:nvPicPr>
        <p:blipFill>
          <a:blip r:embed="rId4"/>
          <a:srcRect r="33940"/>
          <a:stretch>
            <a:fillRect/>
          </a:stretch>
        </p:blipFill>
        <p:spPr>
          <a:xfrm>
            <a:off x="5715000" y="1905000"/>
            <a:ext cx="3048000" cy="4511675"/>
          </a:xfrm>
          <a:prstGeom prst="rect">
            <a:avLst/>
          </a:prstGeom>
        </p:spPr>
      </p:pic>
      <p:cxnSp>
        <p:nvCxnSpPr>
          <p:cNvPr id="29" name="Straight Arrow Connector 28"/>
          <p:cNvCxnSpPr/>
          <p:nvPr/>
        </p:nvCxnSpPr>
        <p:spPr bwMode="auto">
          <a:xfrm>
            <a:off x="5029200" y="2057400"/>
            <a:ext cx="2895600" cy="228600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30" name="TextBox 29"/>
          <p:cNvSpPr txBox="1"/>
          <p:nvPr/>
        </p:nvSpPr>
        <p:spPr>
          <a:xfrm>
            <a:off x="2821333" y="1676400"/>
            <a:ext cx="3198467" cy="338554"/>
          </a:xfrm>
          <a:prstGeom prst="rect">
            <a:avLst/>
          </a:prstGeom>
          <a:noFill/>
        </p:spPr>
        <p:txBody>
          <a:bodyPr wrap="square" rtlCol="0">
            <a:spAutoFit/>
          </a:bodyPr>
          <a:lstStyle/>
          <a:p>
            <a:r>
              <a:rPr lang="en-US" sz="1600" b="1" dirty="0" smtClean="0">
                <a:solidFill>
                  <a:srgbClr val="FF0000"/>
                </a:solidFill>
              </a:rPr>
              <a:t>Red (K) Supergiant Primary</a:t>
            </a:r>
            <a:endParaRPr lang="en-US" sz="1600" b="1" dirty="0">
              <a:solidFill>
                <a:srgbClr val="FF0000"/>
              </a:solidFill>
            </a:endParaRPr>
          </a:p>
        </p:txBody>
      </p:sp>
    </p:spTree>
    <p:extLst>
      <p:ext uri="{BB962C8B-B14F-4D97-AF65-F5344CB8AC3E}">
        <p14:creationId xmlns:p14="http://schemas.microsoft.com/office/powerpoint/2010/main" val="4396261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584935"/>
            <a:ext cx="8839200" cy="510894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Content Placeholder 3" descr="93J_spectrum_bstar.pdf"/>
          <p:cNvPicPr>
            <a:picLocks noGrp="1" noChangeAspect="1"/>
          </p:cNvPicPr>
          <p:nvPr>
            <p:ph idx="1"/>
          </p:nvPr>
        </p:nvPicPr>
        <p:blipFill>
          <a:blip r:embed="rId3"/>
          <a:srcRect l="1968" r="539"/>
          <a:stretch>
            <a:fillRect/>
          </a:stretch>
        </p:blipFill>
        <p:spPr>
          <a:xfrm>
            <a:off x="152400" y="1584935"/>
            <a:ext cx="4470866" cy="5108941"/>
          </a:xfrm>
          <a:solidFill>
            <a:schemeClr val="tx1"/>
          </a:solidFill>
        </p:spPr>
      </p:pic>
      <p:sp>
        <p:nvSpPr>
          <p:cNvPr id="73733" name="Title 1"/>
          <p:cNvSpPr>
            <a:spLocks noGrp="1"/>
          </p:cNvSpPr>
          <p:nvPr>
            <p:ph type="title"/>
          </p:nvPr>
        </p:nvSpPr>
        <p:spPr>
          <a:xfrm>
            <a:off x="101600" y="193548"/>
            <a:ext cx="8661400" cy="1252728"/>
          </a:xfrm>
        </p:spPr>
        <p:txBody>
          <a:bodyPr>
            <a:normAutofit fontScale="90000"/>
          </a:bodyPr>
          <a:lstStyle/>
          <a:p>
            <a:r>
              <a:rPr lang="en-US" dirty="0" smtClean="0"/>
              <a:t>HST/COS Companion Detection</a:t>
            </a:r>
          </a:p>
        </p:txBody>
      </p:sp>
      <p:sp>
        <p:nvSpPr>
          <p:cNvPr id="9" name="Rectangle 6"/>
          <p:cNvSpPr>
            <a:spLocks noChangeArrowheads="1"/>
          </p:cNvSpPr>
          <p:nvPr/>
        </p:nvSpPr>
        <p:spPr bwMode="auto">
          <a:xfrm>
            <a:off x="-215757" y="6312877"/>
            <a:ext cx="1827213" cy="533400"/>
          </a:xfrm>
          <a:prstGeom prst="rect">
            <a:avLst/>
          </a:prstGeom>
          <a:noFill/>
          <a:ln w="9525">
            <a:noFill/>
            <a:miter lim="800000"/>
            <a:headEnd/>
            <a:tailEnd/>
          </a:ln>
        </p:spPr>
        <p:txBody>
          <a:bodyPr anchor="ctr">
            <a:prstTxWarp prst="textNoShape">
              <a:avLst/>
            </a:prstTxWarp>
          </a:bodyPr>
          <a:lstStyle/>
          <a:p>
            <a:pPr algn="ctr" eaLnBrk="1" hangingPunct="1"/>
            <a:r>
              <a:rPr lang="en-US" sz="1200" b="1" dirty="0" smtClean="0">
                <a:solidFill>
                  <a:schemeClr val="bg1"/>
                </a:solidFill>
                <a:latin typeface="Arial Italic" pitchFamily="-111" charset="0"/>
              </a:rPr>
              <a:t>ODF+14a</a:t>
            </a:r>
            <a:endParaRPr lang="en-US" sz="1200" b="1" dirty="0">
              <a:solidFill>
                <a:schemeClr val="bg1"/>
              </a:solidFill>
              <a:latin typeface="Arial Italic" pitchFamily="-111"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0100" y="2005805"/>
            <a:ext cx="4381500" cy="4267200"/>
          </a:xfrm>
          <a:prstGeom prst="rect">
            <a:avLst/>
          </a:prstGeom>
        </p:spPr>
      </p:pic>
    </p:spTree>
    <p:extLst>
      <p:ext uri="{BB962C8B-B14F-4D97-AF65-F5344CB8AC3E}">
        <p14:creationId xmlns:p14="http://schemas.microsoft.com/office/powerpoint/2010/main" val="1075075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733" name="Title 1"/>
          <p:cNvSpPr>
            <a:spLocks noGrp="1"/>
          </p:cNvSpPr>
          <p:nvPr>
            <p:ph type="title"/>
          </p:nvPr>
        </p:nvSpPr>
        <p:spPr>
          <a:xfrm>
            <a:off x="101600" y="193548"/>
            <a:ext cx="8661400" cy="1252728"/>
          </a:xfrm>
        </p:spPr>
        <p:txBody>
          <a:bodyPr>
            <a:normAutofit/>
          </a:bodyPr>
          <a:lstStyle/>
          <a:p>
            <a:r>
              <a:rPr lang="en-US" dirty="0" smtClean="0"/>
              <a:t>Type </a:t>
            </a:r>
            <a:r>
              <a:rPr lang="en-US" dirty="0" err="1" smtClean="0"/>
              <a:t>IIb</a:t>
            </a:r>
            <a:r>
              <a:rPr lang="en-US" dirty="0" smtClean="0"/>
              <a:t> SN 2011dh</a:t>
            </a:r>
          </a:p>
        </p:txBody>
      </p:sp>
      <p:pic>
        <p:nvPicPr>
          <p:cNvPr id="6" name="Picture 5" descr="11dh_companion.jpg"/>
          <p:cNvPicPr>
            <a:picLocks noChangeAspect="1"/>
          </p:cNvPicPr>
          <p:nvPr/>
        </p:nvPicPr>
        <p:blipFill>
          <a:blip r:embed="rId3"/>
          <a:stretch>
            <a:fillRect/>
          </a:stretch>
        </p:blipFill>
        <p:spPr>
          <a:xfrm>
            <a:off x="1972929" y="1600200"/>
            <a:ext cx="5198143" cy="4940299"/>
          </a:xfrm>
          <a:prstGeom prst="rect">
            <a:avLst/>
          </a:prstGeom>
        </p:spPr>
      </p:pic>
      <p:sp>
        <p:nvSpPr>
          <p:cNvPr id="7" name="Rectangle 6"/>
          <p:cNvSpPr>
            <a:spLocks noChangeArrowheads="1"/>
          </p:cNvSpPr>
          <p:nvPr/>
        </p:nvSpPr>
        <p:spPr bwMode="auto">
          <a:xfrm>
            <a:off x="1524000" y="6218114"/>
            <a:ext cx="1905000" cy="304800"/>
          </a:xfrm>
          <a:prstGeom prst="rect">
            <a:avLst/>
          </a:prstGeom>
          <a:noFill/>
          <a:ln w="9525">
            <a:noFill/>
            <a:miter lim="800000"/>
            <a:headEnd/>
            <a:tailEnd/>
          </a:ln>
        </p:spPr>
        <p:txBody>
          <a:bodyPr anchor="ctr">
            <a:prstTxWarp prst="textNoShape">
              <a:avLst/>
            </a:prstTxWarp>
          </a:bodyPr>
          <a:lstStyle/>
          <a:p>
            <a:pPr algn="ctr" eaLnBrk="1" hangingPunct="1"/>
            <a:r>
              <a:rPr lang="en-US" sz="1200" b="1" dirty="0" smtClean="0">
                <a:solidFill>
                  <a:schemeClr val="bg1"/>
                </a:solidFill>
                <a:latin typeface="Arial Italic" pitchFamily="-111" charset="0"/>
              </a:rPr>
              <a:t>Folatelli+14</a:t>
            </a:r>
            <a:endParaRPr lang="en-US" sz="1200" b="1" dirty="0">
              <a:solidFill>
                <a:schemeClr val="bg1"/>
              </a:solidFill>
              <a:latin typeface="Arial Italic" pitchFamily="-111" charset="0"/>
            </a:endParaRPr>
          </a:p>
        </p:txBody>
      </p:sp>
      <p:sp>
        <p:nvSpPr>
          <p:cNvPr id="8" name="Oval 7"/>
          <p:cNvSpPr/>
          <p:nvPr/>
        </p:nvSpPr>
        <p:spPr bwMode="auto">
          <a:xfrm>
            <a:off x="5257800" y="4267200"/>
            <a:ext cx="762000" cy="1600200"/>
          </a:xfrm>
          <a:prstGeom prst="ellipse">
            <a:avLst/>
          </a:prstGeom>
          <a:noFill/>
          <a:ln w="38100"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9141516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ectangle 9"/>
          <p:cNvSpPr/>
          <p:nvPr/>
        </p:nvSpPr>
        <p:spPr>
          <a:xfrm>
            <a:off x="50800" y="2252964"/>
            <a:ext cx="9042400" cy="324936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rmAutofit/>
          </a:bodyPr>
          <a:lstStyle/>
          <a:p>
            <a:r>
              <a:rPr lang="en-US" dirty="0" smtClean="0"/>
              <a:t>SN 2011dh </a:t>
            </a:r>
            <a:r>
              <a:rPr lang="mr-IN" dirty="0" smtClean="0"/>
              <a:t>–</a:t>
            </a:r>
            <a:r>
              <a:rPr lang="en-US" dirty="0" smtClean="0"/>
              <a:t> Story Continued</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3383" y="2304890"/>
            <a:ext cx="4504417" cy="314551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185" y="2252964"/>
            <a:ext cx="4605215" cy="3249365"/>
          </a:xfrm>
          <a:prstGeom prst="rect">
            <a:avLst/>
          </a:prstGeom>
        </p:spPr>
      </p:pic>
      <p:sp>
        <p:nvSpPr>
          <p:cNvPr id="8" name="Text Box 6"/>
          <p:cNvSpPr txBox="1">
            <a:spLocks noChangeArrowheads="1"/>
          </p:cNvSpPr>
          <p:nvPr/>
        </p:nvSpPr>
        <p:spPr bwMode="auto">
          <a:xfrm>
            <a:off x="381000" y="5183676"/>
            <a:ext cx="1412875" cy="2667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smtClean="0">
                <a:ln>
                  <a:noFill/>
                </a:ln>
                <a:solidFill>
                  <a:schemeClr val="bg1"/>
                </a:solidFill>
                <a:effectLst/>
                <a:uLnTx/>
                <a:uFillTx/>
                <a:latin typeface="Arial" pitchFamily="-105" charset="0"/>
                <a:ea typeface="+mn-ea"/>
                <a:cs typeface="+mn-cs"/>
              </a:rPr>
              <a:t>Maund+15</a:t>
            </a:r>
            <a:endParaRPr kumimoji="0" lang="en-US" sz="2400" b="1" i="0" u="none" strike="noStrike" kern="0" cap="none" spc="0" normalizeH="0" baseline="0" noProof="0" dirty="0">
              <a:ln>
                <a:noFill/>
              </a:ln>
              <a:solidFill>
                <a:schemeClr val="bg1"/>
              </a:solidFill>
              <a:effectLst/>
              <a:uLnTx/>
              <a:uFillTx/>
              <a:latin typeface="Arial" pitchFamily="-105" charset="0"/>
              <a:ea typeface="+mn-ea"/>
              <a:cs typeface="+mn-cs"/>
            </a:endParaRPr>
          </a:p>
        </p:txBody>
      </p:sp>
    </p:spTree>
    <p:extLst>
      <p:ext uri="{BB962C8B-B14F-4D97-AF65-F5344CB8AC3E}">
        <p14:creationId xmlns:p14="http://schemas.microsoft.com/office/powerpoint/2010/main" val="20647069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ＭＳ Ｐゴシック"/>
        <a:cs typeface="ＭＳ Ｐゴシック"/>
      </a:majorFont>
      <a:minorFont>
        <a:latin typeface="Arial Bold"/>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106012</TotalTime>
  <Words>1075</Words>
  <Application>Microsoft Macintosh PowerPoint</Application>
  <PresentationFormat>On-screen Show (4:3)</PresentationFormat>
  <Paragraphs>188</Paragraphs>
  <Slides>20</Slides>
  <Notes>20</Notes>
  <HiddenSlides>4</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20</vt:i4>
      </vt:variant>
    </vt:vector>
  </HeadingPairs>
  <TitlesOfParts>
    <vt:vector size="32" baseType="lpstr">
      <vt:lpstr>Arial</vt:lpstr>
      <vt:lpstr>Arial Bold</vt:lpstr>
      <vt:lpstr>Arial Italic</vt:lpstr>
      <vt:lpstr>Impact</vt:lpstr>
      <vt:lpstr>Mangal</vt:lpstr>
      <vt:lpstr>ＭＳ Ｐゴシック</vt:lpstr>
      <vt:lpstr>Wingdings</vt:lpstr>
      <vt:lpstr>Wingdings 2</vt:lpstr>
      <vt:lpstr>Wingdings 3</vt:lpstr>
      <vt:lpstr>Blank Presentation</vt:lpstr>
      <vt:lpstr>1_Module</vt:lpstr>
      <vt:lpstr>2_Module</vt:lpstr>
      <vt:lpstr>PowerPoint Presentation</vt:lpstr>
      <vt:lpstr>PowerPoint Presentation</vt:lpstr>
      <vt:lpstr>Single vs Binary</vt:lpstr>
      <vt:lpstr>Single vs Binary</vt:lpstr>
      <vt:lpstr>Type IIb SN 1993J Progenitor</vt:lpstr>
      <vt:lpstr>Type IIb SN 1993J</vt:lpstr>
      <vt:lpstr>HST/COS Companion Detection</vt:lpstr>
      <vt:lpstr>Type IIb SN 2011dh</vt:lpstr>
      <vt:lpstr>SN 2011dh – Story Continued</vt:lpstr>
      <vt:lpstr>Population Synthesis</vt:lpstr>
      <vt:lpstr>Population Synthesis &amp;      Binary Fraction</vt:lpstr>
      <vt:lpstr>HST Companion Search (GO 14075)</vt:lpstr>
      <vt:lpstr>Type IIb SN 2001ig</vt:lpstr>
      <vt:lpstr>SN 2001ig – Radio Modulations</vt:lpstr>
      <vt:lpstr>SN 2001ig</vt:lpstr>
      <vt:lpstr>Type Ic-BL SN 2002ap</vt:lpstr>
      <vt:lpstr>SN 2002ap</vt:lpstr>
      <vt:lpstr>SN 2002ap - Pop Syn</vt:lpstr>
      <vt:lpstr>02ap Progenitor Constraints</vt:lpstr>
      <vt:lpstr>Conclusions</vt:lpstr>
    </vt:vector>
  </TitlesOfParts>
  <Company>Office 2004 Test Drive User</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All SNe IIn SNe IIn?</dc:title>
  <dc:creator>Office 2004 Test Drive User</dc:creator>
  <cp:lastModifiedBy>Microsoft Office User</cp:lastModifiedBy>
  <cp:revision>241</cp:revision>
  <cp:lastPrinted>2017-11-01T20:07:33Z</cp:lastPrinted>
  <dcterms:created xsi:type="dcterms:W3CDTF">2015-01-16T20:07:34Z</dcterms:created>
  <dcterms:modified xsi:type="dcterms:W3CDTF">2018-01-10T17:05:43Z</dcterms:modified>
</cp:coreProperties>
</file>