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64" r:id="rId3"/>
    <p:sldId id="368" r:id="rId4"/>
    <p:sldId id="317" r:id="rId5"/>
    <p:sldId id="340" r:id="rId6"/>
    <p:sldId id="351" r:id="rId7"/>
    <p:sldId id="319" r:id="rId8"/>
    <p:sldId id="323" r:id="rId9"/>
    <p:sldId id="325" r:id="rId10"/>
    <p:sldId id="320" r:id="rId11"/>
    <p:sldId id="321" r:id="rId12"/>
    <p:sldId id="341" r:id="rId13"/>
    <p:sldId id="357" r:id="rId14"/>
    <p:sldId id="354" r:id="rId15"/>
    <p:sldId id="343" r:id="rId16"/>
    <p:sldId id="318" r:id="rId17"/>
    <p:sldId id="358" r:id="rId18"/>
    <p:sldId id="366" r:id="rId19"/>
    <p:sldId id="367" r:id="rId20"/>
    <p:sldId id="324" r:id="rId21"/>
    <p:sldId id="345" r:id="rId22"/>
    <p:sldId id="344" r:id="rId23"/>
    <p:sldId id="313" r:id="rId24"/>
    <p:sldId id="314" r:id="rId25"/>
    <p:sldId id="315" r:id="rId26"/>
    <p:sldId id="316" r:id="rId27"/>
    <p:sldId id="353" r:id="rId28"/>
    <p:sldId id="356" r:id="rId29"/>
    <p:sldId id="359" r:id="rId30"/>
    <p:sldId id="365" r:id="rId31"/>
    <p:sldId id="361" r:id="rId32"/>
    <p:sldId id="360" r:id="rId33"/>
    <p:sldId id="349" r:id="rId34"/>
    <p:sldId id="350" r:id="rId35"/>
    <p:sldId id="348" r:id="rId36"/>
    <p:sldId id="362" r:id="rId37"/>
    <p:sldId id="355" r:id="rId38"/>
    <p:sldId id="347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190"/>
    <a:srgbClr val="FFE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15" autoAdjust="0"/>
    <p:restoredTop sz="83813" autoAdjust="0"/>
  </p:normalViewPr>
  <p:slideViewPr>
    <p:cSldViewPr snapToGrid="0" snapToObjects="1">
      <p:cViewPr>
        <p:scale>
          <a:sx n="103" d="100"/>
          <a:sy n="103" d="100"/>
        </p:scale>
        <p:origin x="2328" y="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E68FC-60EC-7842-8F7F-3EA3FD582BE5}" type="datetimeFigureOut">
              <a:rPr lang="en-US" smtClean="0"/>
              <a:t>12/9/17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AFDF4-C0EE-7846-97A0-439DD0C84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1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AFDF4-C0EE-7846-97A0-439DD0C848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2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345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89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47242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5203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FAFDF4-C0EE-7846-97A0-439DD0C848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3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699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5171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69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982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62066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978623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384624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8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065713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Spectral</a:t>
            </a:r>
            <a:r>
              <a:rPr lang="en-US" baseline="0" dirty="0" smtClean="0"/>
              <a:t> energy as a function of frequency.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Test problem where we start with radiation all at a single, low frequency and let it scatter repeatedly off a bath of hot electrons. As the photons scatter multiple times, they pick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024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I’d like to point out here that something else</a:t>
            </a:r>
            <a:r>
              <a:rPr lang="en-US" baseline="0" dirty="0" smtClean="0"/>
              <a:t> that’s happening, in addition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504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So</a:t>
            </a:r>
            <a:r>
              <a:rPr lang="en-US" sz="120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there’s the UV absorption trough. And there might be a hint of an </a:t>
            </a:r>
            <a:r>
              <a:rPr lang="en-US" sz="1200" baseline="0" dirty="0" err="1" smtClean="0">
                <a:effectLst/>
                <a:latin typeface="+mn-lt"/>
                <a:ea typeface="+mn-ea"/>
                <a:cs typeface="+mn-cs"/>
                <a:sym typeface="Calibri"/>
              </a:rPr>
              <a:t>emisison</a:t>
            </a:r>
            <a:r>
              <a:rPr lang="en-US" sz="120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wing</a:t>
            </a:r>
            <a:endParaRPr lang="en-US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So</a:t>
            </a:r>
            <a:r>
              <a:rPr lang="en-US" sz="120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now we have to think about how the simple model I explained needs to be modified.</a:t>
            </a:r>
            <a:endParaRPr lang="en-US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effectLst/>
              <a:latin typeface="+mn-lt"/>
              <a:ea typeface="+mn-ea"/>
              <a:cs typeface="+mn-cs"/>
              <a:sym typeface="Calibri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This coincides with what you might expect - as the atmosphere becomes denser, you</a:t>
            </a:r>
            <a:r>
              <a:rPr lang="en-US" sz="1200" baseline="0" dirty="0" smtClean="0"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sz="1200" dirty="0" smtClean="0">
                <a:effectLst/>
                <a:latin typeface="+mn-lt"/>
                <a:ea typeface="+mn-ea"/>
                <a:cs typeface="+mn-cs"/>
                <a:sym typeface="Calibri"/>
              </a:rPr>
              <a:t>no longer see the red emission side, and just the blue absorption.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2772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50645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2857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there’s been a lot of these events found in recent</a:t>
            </a:r>
            <a:r>
              <a:rPr lang="en-US" baseline="0" dirty="0" smtClean="0"/>
              <a:t> years. But now we have to step back and think about what this all means</a:t>
            </a:r>
            <a:r>
              <a:rPr lang="is-IS" baseline="0" dirty="0" smtClean="0"/>
              <a:t>…</a:t>
            </a:r>
            <a:endParaRPr lang="en-US" dirty="0" smtClean="0"/>
          </a:p>
          <a:p>
            <a:endParaRPr lang="en-US" dirty="0" smtClean="0"/>
          </a:p>
          <a:p>
            <a:r>
              <a:rPr lang="en-US" baseline="0" dirty="0" smtClean="0"/>
              <a:t>There’s been excitement about what we might be able to learn from TDEs, especially about the black holes involved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one way to see a signal from a massive black hole when it had previously been quiet and </a:t>
            </a:r>
            <a:r>
              <a:rPr lang="en-US" baseline="0" dirty="0" err="1" smtClean="0"/>
              <a:t>hiddenn</a:t>
            </a:r>
            <a:r>
              <a:rPr lang="en-US" baseline="0" dirty="0" smtClean="0"/>
              <a:t>. And then maybe we can use that signal to learn things like the mass of the hole: </a:t>
            </a:r>
            <a:r>
              <a:rPr lang="is-IS" baseline="0" dirty="0" smtClean="0"/>
              <a:t>maybe we can fill out the M– sigma relation at its lower mass end, where it is least well-constrained.</a:t>
            </a:r>
          </a:p>
          <a:p>
            <a:endParaRPr lang="is-IS" baseline="0" dirty="0" smtClean="0"/>
          </a:p>
          <a:p>
            <a:r>
              <a:rPr lang="is-IS" baseline="0" dirty="0" smtClean="0"/>
              <a:t>But first, we have to know what exactly we are seeing. Where is the emission coming from? Are seeing a thick accretion disk, maybe with gas that reprocesses its emission further out? Are we seeing emission from shock heating at debris stream intersections? Is there a jet, either pointed toward us, or maybe off axis?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25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baseline="0" dirty="0" smtClean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626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67993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77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39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9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90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5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1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5" Type="http://schemas.openxmlformats.org/officeDocument/2006/relationships/image" Target="../media/image44.tiff"/><Relationship Id="rId6" Type="http://schemas.openxmlformats.org/officeDocument/2006/relationships/image" Target="../media/image45.tiff"/><Relationship Id="rId7" Type="http://schemas.openxmlformats.org/officeDocument/2006/relationships/image" Target="../media/image46.tiff"/><Relationship Id="rId8" Type="http://schemas.openxmlformats.org/officeDocument/2006/relationships/image" Target="../media/image47.tiff"/><Relationship Id="rId9" Type="http://schemas.openxmlformats.org/officeDocument/2006/relationships/image" Target="../media/image48.tiff"/><Relationship Id="rId10" Type="http://schemas.openxmlformats.org/officeDocument/2006/relationships/image" Target="../media/image4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704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Interpreting the Spectra of Tidal Disruption Events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927418"/>
            <a:ext cx="8016840" cy="192505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Nathaniel Roth</a:t>
            </a:r>
          </a:p>
          <a:p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UMD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and NASA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GSFC</a:t>
            </a: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Collaborators: Daniel Kasen (UC Berkeley), </a:t>
            </a:r>
            <a:r>
              <a:rPr lang="en-US" sz="2400" dirty="0" smtClean="0">
                <a:solidFill>
                  <a:schemeClr val="tx1"/>
                </a:solidFill>
              </a:rPr>
              <a:t>James </a:t>
            </a:r>
            <a:r>
              <a:rPr lang="en-US" sz="2400" dirty="0" err="1" smtClean="0">
                <a:solidFill>
                  <a:schemeClr val="tx1"/>
                </a:solidFill>
              </a:rPr>
              <a:t>Guillochon</a:t>
            </a:r>
            <a:r>
              <a:rPr lang="en-US" sz="2400" dirty="0" smtClean="0">
                <a:solidFill>
                  <a:schemeClr val="tx1"/>
                </a:solidFill>
              </a:rPr>
              <a:t> (Harvard), Enrico Ramirez-Ruiz (UCSC and NBI), Brad </a:t>
            </a:r>
            <a:r>
              <a:rPr lang="en-US" sz="2400" dirty="0" err="1" smtClean="0">
                <a:solidFill>
                  <a:schemeClr val="tx1"/>
                </a:solidFill>
              </a:rPr>
              <a:t>Cenko</a:t>
            </a:r>
            <a:r>
              <a:rPr lang="en-US" sz="2400" dirty="0" smtClean="0">
                <a:solidFill>
                  <a:schemeClr val="tx1"/>
                </a:solidFill>
              </a:rPr>
              <a:t> (NASA GSFC</a:t>
            </a:r>
            <a:r>
              <a:rPr lang="en-US" sz="2400" dirty="0" smtClean="0">
                <a:solidFill>
                  <a:schemeClr val="tx1"/>
                </a:solidFill>
              </a:rPr>
              <a:t>), </a:t>
            </a:r>
            <a:r>
              <a:rPr lang="en-US" sz="2400" dirty="0" err="1" smtClean="0">
                <a:solidFill>
                  <a:schemeClr val="tx1"/>
                </a:solidFill>
              </a:rPr>
              <a:t>Suvi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Gezari</a:t>
            </a:r>
            <a:r>
              <a:rPr lang="en-US" sz="2400" dirty="0" smtClean="0">
                <a:solidFill>
                  <a:schemeClr val="tx1"/>
                </a:solidFill>
              </a:rPr>
              <a:t> (UMCP), Jane Dai (NBI), </a:t>
            </a:r>
            <a:r>
              <a:rPr lang="is-IS" sz="2400" dirty="0" smtClean="0">
                <a:solidFill>
                  <a:schemeClr val="tx1"/>
                </a:solidFill>
              </a:rPr>
              <a:t>…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498" y="1675316"/>
            <a:ext cx="3967003" cy="3252102"/>
          </a:xfrm>
          <a:prstGeom prst="rect">
            <a:avLst/>
          </a:prstGeom>
        </p:spPr>
      </p:pic>
      <p:sp>
        <p:nvSpPr>
          <p:cNvPr id="6" name="Shape 200"/>
          <p:cNvSpPr/>
          <p:nvPr/>
        </p:nvSpPr>
        <p:spPr>
          <a:xfrm>
            <a:off x="6972040" y="4096421"/>
            <a:ext cx="173060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sz="2400" dirty="0" smtClean="0"/>
              <a:t>Image credit:</a:t>
            </a:r>
          </a:p>
          <a:p>
            <a:pPr algn="ctr"/>
            <a:r>
              <a:rPr lang="en-US" sz="2400" dirty="0" smtClean="0"/>
              <a:t> Jane Dai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90176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Fits to ASASSN-14li line </a:t>
            </a:r>
            <a:r>
              <a:rPr lang="en-US" dirty="0"/>
              <a:t>p</a:t>
            </a:r>
            <a:r>
              <a:rPr lang="en-US" dirty="0" smtClean="0"/>
              <a:t>rofiles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417639"/>
            <a:ext cx="6502400" cy="4876800"/>
          </a:xfrm>
          <a:prstGeom prst="rect">
            <a:avLst/>
          </a:prstGeom>
        </p:spPr>
      </p:pic>
      <p:sp>
        <p:nvSpPr>
          <p:cNvPr id="5" name="Shape 255"/>
          <p:cNvSpPr/>
          <p:nvPr/>
        </p:nvSpPr>
        <p:spPr>
          <a:xfrm>
            <a:off x="2276935" y="1960079"/>
            <a:ext cx="79284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smtClean="0">
                <a:solidFill>
                  <a:schemeClr val="bg1"/>
                </a:solidFill>
              </a:rPr>
              <a:t>Day 9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Shape 200"/>
          <p:cNvSpPr/>
          <p:nvPr/>
        </p:nvSpPr>
        <p:spPr>
          <a:xfrm>
            <a:off x="6614343" y="6396335"/>
            <a:ext cx="245688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&amp; Kasen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663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Fits to ASASSN-14li line profiles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36" y="1417639"/>
            <a:ext cx="6560127" cy="4920095"/>
          </a:xfrm>
          <a:prstGeom prst="rect">
            <a:avLst/>
          </a:prstGeom>
        </p:spPr>
      </p:pic>
      <p:sp>
        <p:nvSpPr>
          <p:cNvPr id="6" name="Shape 255"/>
          <p:cNvSpPr/>
          <p:nvPr/>
        </p:nvSpPr>
        <p:spPr>
          <a:xfrm>
            <a:off x="2276935" y="1960079"/>
            <a:ext cx="94833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</a:rPr>
              <a:t>Day 85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Shape 200"/>
          <p:cNvSpPr/>
          <p:nvPr/>
        </p:nvSpPr>
        <p:spPr>
          <a:xfrm>
            <a:off x="6623618" y="6396335"/>
            <a:ext cx="245688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&amp; Kasen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60644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an outflow/wind?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977" y="2115319"/>
            <a:ext cx="5492187" cy="4338624"/>
          </a:xfrm>
          <a:prstGeom prst="rect">
            <a:avLst/>
          </a:prstGeom>
        </p:spPr>
      </p:pic>
      <p:sp>
        <p:nvSpPr>
          <p:cNvPr id="5" name="Shape 255"/>
          <p:cNvSpPr/>
          <p:nvPr/>
        </p:nvSpPr>
        <p:spPr>
          <a:xfrm>
            <a:off x="6687111" y="6396335"/>
            <a:ext cx="245688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&amp; Kasen 2017</a:t>
            </a:r>
            <a:endParaRPr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530" y="1168175"/>
            <a:ext cx="2649082" cy="8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9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Blue-shifted peak, extended red wing</a:t>
            </a:r>
            <a:endParaRPr lang="en-US" dirty="0"/>
          </a:p>
        </p:txBody>
      </p:sp>
      <p:sp>
        <p:nvSpPr>
          <p:cNvPr id="5" name="Shape 200"/>
          <p:cNvSpPr/>
          <p:nvPr/>
        </p:nvSpPr>
        <p:spPr>
          <a:xfrm>
            <a:off x="7085583" y="6427679"/>
            <a:ext cx="1910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Holoien</a:t>
            </a:r>
            <a:r>
              <a:rPr lang="en-US" sz="2400" dirty="0" smtClean="0"/>
              <a:t>+ 2014</a:t>
            </a:r>
            <a:endParaRPr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195" y="1930974"/>
            <a:ext cx="4731608" cy="4496705"/>
          </a:xfrm>
          <a:prstGeom prst="rect">
            <a:avLst/>
          </a:prstGeom>
        </p:spPr>
      </p:pic>
      <p:sp>
        <p:nvSpPr>
          <p:cNvPr id="6" name="Shape 172"/>
          <p:cNvSpPr/>
          <p:nvPr/>
        </p:nvSpPr>
        <p:spPr>
          <a:xfrm>
            <a:off x="3200400" y="1094472"/>
            <a:ext cx="274319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36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ASASSN-14ae</a:t>
            </a:r>
            <a:endParaRPr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Blue-shifted peak, extended red wing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553" y="1298682"/>
            <a:ext cx="6486914" cy="5128997"/>
          </a:xfrm>
          <a:prstGeom prst="rect">
            <a:avLst/>
          </a:prstGeom>
        </p:spPr>
      </p:pic>
      <p:sp>
        <p:nvSpPr>
          <p:cNvPr id="5" name="Shape 200"/>
          <p:cNvSpPr/>
          <p:nvPr/>
        </p:nvSpPr>
        <p:spPr>
          <a:xfrm>
            <a:off x="7322728" y="6427679"/>
            <a:ext cx="16980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Arcavi</a:t>
            </a:r>
            <a:r>
              <a:rPr lang="en-US" sz="2400" dirty="0" smtClean="0"/>
              <a:t>+ 2014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4079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059" y="-1209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Blue-shifted peak, extended red wing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782" y="1417638"/>
            <a:ext cx="5126035" cy="50293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119" y="2135418"/>
            <a:ext cx="2112120" cy="359375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189160" y="2560637"/>
            <a:ext cx="779154" cy="1504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63330" y="3422821"/>
            <a:ext cx="1779373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Shape 200"/>
          <p:cNvSpPr/>
          <p:nvPr/>
        </p:nvSpPr>
        <p:spPr>
          <a:xfrm>
            <a:off x="7090751" y="6446955"/>
            <a:ext cx="1910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Holoien</a:t>
            </a:r>
            <a:r>
              <a:rPr lang="en-US" sz="2400" dirty="0" smtClean="0"/>
              <a:t>+ 2016</a:t>
            </a:r>
            <a:endParaRPr sz="2400" dirty="0"/>
          </a:p>
        </p:txBody>
      </p:sp>
      <p:sp>
        <p:nvSpPr>
          <p:cNvPr id="28" name="Shape 172"/>
          <p:cNvSpPr/>
          <p:nvPr/>
        </p:nvSpPr>
        <p:spPr>
          <a:xfrm>
            <a:off x="3005239" y="698853"/>
            <a:ext cx="274319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ASASSN-15oi</a:t>
            </a:r>
            <a:endParaRPr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9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to ASASSN-14ae line profile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509692"/>
            <a:ext cx="5852160" cy="4389120"/>
          </a:xfrm>
          <a:prstGeom prst="rect">
            <a:avLst/>
          </a:prstGeom>
        </p:spPr>
      </p:pic>
      <p:sp>
        <p:nvSpPr>
          <p:cNvPr id="6" name="Shape 200"/>
          <p:cNvSpPr/>
          <p:nvPr/>
        </p:nvSpPr>
        <p:spPr>
          <a:xfrm>
            <a:off x="6623222" y="6396335"/>
            <a:ext cx="25207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</a:t>
            </a:r>
            <a:r>
              <a:rPr lang="en-US" sz="2400" smtClean="0"/>
              <a:t>&amp; Kasen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1937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Adiabatic </a:t>
            </a:r>
            <a:r>
              <a:rPr lang="en-US" dirty="0" smtClean="0"/>
              <a:t>reprocessing in outflow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346" y="1417638"/>
            <a:ext cx="6141308" cy="4499286"/>
          </a:xfrm>
          <a:prstGeom prst="rect">
            <a:avLst/>
          </a:prstGeom>
        </p:spPr>
      </p:pic>
      <p:sp>
        <p:nvSpPr>
          <p:cNvPr id="5" name="Shape 255"/>
          <p:cNvSpPr/>
          <p:nvPr/>
        </p:nvSpPr>
        <p:spPr>
          <a:xfrm>
            <a:off x="6623618" y="6396335"/>
            <a:ext cx="245688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</a:t>
            </a:r>
            <a:r>
              <a:rPr lang="en-US" sz="2400" smtClean="0"/>
              <a:t>&amp; Kasen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4182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Simulations of Super-Eddington Accretion in TDEs with fast outflows</a:t>
            </a:r>
            <a:endParaRPr lang="en-US" dirty="0"/>
          </a:p>
        </p:txBody>
      </p:sp>
      <p:sp>
        <p:nvSpPr>
          <p:cNvPr id="5" name="Shape 255"/>
          <p:cNvSpPr/>
          <p:nvPr/>
        </p:nvSpPr>
        <p:spPr>
          <a:xfrm>
            <a:off x="7218366" y="6396335"/>
            <a:ext cx="174028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Jane Dai et al</a:t>
            </a:r>
            <a:endParaRPr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66" y="1476403"/>
            <a:ext cx="6001468" cy="49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 outflows lead to very broad SEDs</a:t>
            </a:r>
            <a:endParaRPr lang="en-US" dirty="0"/>
          </a:p>
        </p:txBody>
      </p:sp>
      <p:sp>
        <p:nvSpPr>
          <p:cNvPr id="5" name="Shape 255"/>
          <p:cNvSpPr/>
          <p:nvPr/>
        </p:nvSpPr>
        <p:spPr>
          <a:xfrm>
            <a:off x="7218366" y="6396335"/>
            <a:ext cx="174028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Jane Dai et al</a:t>
            </a:r>
            <a:endParaRPr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318226"/>
            <a:ext cx="75057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5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171"/>
            <a:ext cx="8229600" cy="1143001"/>
          </a:xfrm>
        </p:spPr>
        <p:txBody>
          <a:bodyPr>
            <a:normAutofit/>
          </a:bodyPr>
          <a:lstStyle/>
          <a:p>
            <a:r>
              <a:rPr lang="en-US" dirty="0" smtClean="0"/>
              <a:t>The puzzling optical/UV emission</a:t>
            </a:r>
            <a:endParaRPr lang="en-US" dirty="0"/>
          </a:p>
        </p:txBody>
      </p:sp>
      <p:sp>
        <p:nvSpPr>
          <p:cNvPr id="5" name="Shape 172"/>
          <p:cNvSpPr/>
          <p:nvPr/>
        </p:nvSpPr>
        <p:spPr>
          <a:xfrm>
            <a:off x="6058829" y="1250852"/>
            <a:ext cx="121833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PS1-10jh</a:t>
            </a:r>
            <a:endParaRPr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59575" y="6176088"/>
            <a:ext cx="181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err="1">
                <a:solidFill>
                  <a:srgbClr val="FFFFFF"/>
                </a:solidFill>
              </a:rPr>
              <a:t>Gezari</a:t>
            </a:r>
            <a:r>
              <a:rPr lang="tr-TR" sz="2400" dirty="0">
                <a:solidFill>
                  <a:srgbClr val="FFFFFF"/>
                </a:solidFill>
              </a:rPr>
              <a:t>+ 2012</a:t>
            </a:r>
          </a:p>
        </p:txBody>
      </p:sp>
      <p:sp>
        <p:nvSpPr>
          <p:cNvPr id="7" name="Shape 172"/>
          <p:cNvSpPr/>
          <p:nvPr/>
        </p:nvSpPr>
        <p:spPr>
          <a:xfrm>
            <a:off x="738325" y="1182360"/>
            <a:ext cx="293507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SDSS TDE1 and TDE2</a:t>
            </a:r>
            <a:endParaRPr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02807" y="6176088"/>
            <a:ext cx="2406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FFFFFF"/>
                </a:solidFill>
              </a:rPr>
              <a:t>Van-</a:t>
            </a:r>
            <a:r>
              <a:rPr lang="tr-TR" sz="2400" dirty="0" err="1" smtClean="0">
                <a:solidFill>
                  <a:srgbClr val="FFFFFF"/>
                </a:solidFill>
              </a:rPr>
              <a:t>Velzen</a:t>
            </a:r>
            <a:r>
              <a:rPr lang="tr-TR" sz="2400" dirty="0" smtClean="0">
                <a:solidFill>
                  <a:srgbClr val="FFFFFF"/>
                </a:solidFill>
              </a:rPr>
              <a:t>+ 2011</a:t>
            </a:r>
            <a:endParaRPr lang="tr-TR" sz="24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44" y="2008550"/>
            <a:ext cx="3384234" cy="3326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196" y="2289712"/>
            <a:ext cx="4037604" cy="28475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14182" y="3445319"/>
            <a:ext cx="1052225" cy="2905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967171" y="3529345"/>
            <a:ext cx="2878953" cy="3368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901" y="5482894"/>
            <a:ext cx="798999" cy="3398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0781" y="5306393"/>
            <a:ext cx="574431" cy="3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4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1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8229600" cy="5202936"/>
          </a:xfrm>
        </p:spPr>
        <p:txBody>
          <a:bodyPr>
            <a:noAutofit/>
          </a:bodyPr>
          <a:lstStyle/>
          <a:p>
            <a:r>
              <a:rPr lang="en-US" sz="21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Spectra hold the key to understanding the optical emission from TDEs</a:t>
            </a:r>
          </a:p>
          <a:p>
            <a:r>
              <a:rPr lang="en-US" sz="21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Non-coherent scattering can provide a major component of the line widths </a:t>
            </a:r>
          </a:p>
          <a:p>
            <a:pPr lvl="1"/>
            <a:r>
              <a:rPr lang="en-US" sz="2100" dirty="0" smtClean="0"/>
              <a:t>In some cases can dominate over kinematic broadening</a:t>
            </a:r>
          </a:p>
          <a:p>
            <a:pPr lvl="1"/>
            <a:r>
              <a:rPr lang="en-US" sz="2100" dirty="0"/>
              <a:t>May explain the narrowing of lines over time</a:t>
            </a:r>
            <a:r>
              <a:rPr lang="en-US" sz="2100" dirty="0" smtClean="0"/>
              <a:t>.</a:t>
            </a:r>
          </a:p>
          <a:p>
            <a:r>
              <a:rPr lang="en-US" sz="21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Emission lines with blue-shifted centroids may be outflow signatures</a:t>
            </a:r>
          </a:p>
          <a:p>
            <a:pPr lvl="1"/>
            <a:r>
              <a:rPr lang="en-US" sz="2100" dirty="0" smtClean="0"/>
              <a:t>For hydrogen and helium, we don’t expect P-</a:t>
            </a:r>
            <a:r>
              <a:rPr lang="en-US" sz="2100" dirty="0" err="1"/>
              <a:t>C</a:t>
            </a:r>
            <a:r>
              <a:rPr lang="en-US" sz="2100" dirty="0" err="1" smtClean="0"/>
              <a:t>ygni</a:t>
            </a:r>
            <a:r>
              <a:rPr lang="en-US" sz="2100" dirty="0" smtClean="0"/>
              <a:t> profiles</a:t>
            </a:r>
          </a:p>
          <a:p>
            <a:pPr lvl="1"/>
            <a:r>
              <a:rPr lang="en-US" sz="2100" dirty="0" smtClean="0"/>
              <a:t>The corresponding red-skewed asymmetry makes sense in the context of trapping the line emission in expanding gas</a:t>
            </a:r>
          </a:p>
          <a:p>
            <a:pPr lvl="1"/>
            <a:r>
              <a:rPr lang="en-US" sz="2100" dirty="0" smtClean="0"/>
              <a:t>As the outflowing gas expands, we expect the line to become more centered and symmetric, as borne out in the observations (e.g. ASASSN-14ae</a:t>
            </a:r>
            <a:r>
              <a:rPr lang="en-US" sz="2100" dirty="0" smtClean="0"/>
              <a:t>).</a:t>
            </a:r>
          </a:p>
          <a:p>
            <a:r>
              <a:rPr lang="en-US" sz="2100" dirty="0" smtClean="0">
                <a:solidFill>
                  <a:srgbClr val="FAC190"/>
                </a:solidFill>
              </a:rPr>
              <a:t>Fast outflows with trapped radiation lead to very broad SEDs</a:t>
            </a:r>
          </a:p>
          <a:p>
            <a:pPr lvl="1"/>
            <a:r>
              <a:rPr lang="en-US" sz="2100" dirty="0" smtClean="0"/>
              <a:t>In addition to generation of optical continuum radiation, can allow for simultaneous x-ray and optical detections</a:t>
            </a: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72622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5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What produces the optical emission?</a:t>
            </a:r>
            <a:br>
              <a:rPr lang="en-US" dirty="0" smtClean="0"/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Reprocessing?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3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1266" y="1524850"/>
            <a:ext cx="5181467" cy="485404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06"/>
          <p:cNvSpPr/>
          <p:nvPr/>
        </p:nvSpPr>
        <p:spPr>
          <a:xfrm>
            <a:off x="6631135" y="6449035"/>
            <a:ext cx="25128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Loeb &amp; Ulmer 1997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27280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123"/>
            <a:ext cx="8229600" cy="11430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produces the optical emission?</a:t>
            </a:r>
            <a:endParaRPr lang="en-US" dirty="0"/>
          </a:p>
        </p:txBody>
      </p:sp>
      <p:sp>
        <p:nvSpPr>
          <p:cNvPr id="6" name="Shape 172"/>
          <p:cNvSpPr/>
          <p:nvPr/>
        </p:nvSpPr>
        <p:spPr>
          <a:xfrm>
            <a:off x="2689611" y="1290323"/>
            <a:ext cx="402288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360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Puffy accretion </a:t>
            </a:r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disk?</a:t>
            </a:r>
            <a:endParaRPr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694" y="1824505"/>
            <a:ext cx="5120715" cy="4776313"/>
          </a:xfrm>
          <a:prstGeom prst="rect">
            <a:avLst/>
          </a:prstGeom>
        </p:spPr>
      </p:pic>
      <p:sp>
        <p:nvSpPr>
          <p:cNvPr id="12" name="Shape 189"/>
          <p:cNvSpPr/>
          <p:nvPr/>
        </p:nvSpPr>
        <p:spPr>
          <a:xfrm>
            <a:off x="6968022" y="6396335"/>
            <a:ext cx="217597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McKinney+ 2014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5861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What produces the optical emission?</a:t>
            </a:r>
            <a:br>
              <a:rPr lang="en-US" dirty="0" smtClean="0"/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Outflow?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9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2642" y="1500539"/>
            <a:ext cx="6358716" cy="495106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6253980" y="6434778"/>
            <a:ext cx="289002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400"/>
              <a:t>Metzger &amp; Stone 2015</a:t>
            </a:r>
          </a:p>
        </p:txBody>
      </p:sp>
    </p:spTree>
    <p:extLst>
      <p:ext uri="{BB962C8B-B14F-4D97-AF65-F5344CB8AC3E}">
        <p14:creationId xmlns:p14="http://schemas.microsoft.com/office/powerpoint/2010/main" val="8022393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lang="en-US" dirty="0" smtClean="0"/>
              <a:t>What produces the optical emission?</a:t>
            </a:r>
            <a:br>
              <a:rPr lang="en-US" dirty="0" smtClean="0"/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Shocks from stream collisions?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" name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755" y="1859970"/>
            <a:ext cx="3587842" cy="409753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5770382" y="6321403"/>
            <a:ext cx="211038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Bonnerot</a:t>
            </a:r>
            <a:r>
              <a:rPr lang="en-US" sz="2400" dirty="0" smtClean="0"/>
              <a:t>+</a:t>
            </a:r>
            <a:r>
              <a:rPr sz="2400" dirty="0" smtClean="0"/>
              <a:t> 201</a:t>
            </a:r>
            <a:r>
              <a:rPr lang="en-US" sz="2400" dirty="0" smtClean="0"/>
              <a:t>6</a:t>
            </a:r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97626" y="2487857"/>
            <a:ext cx="4258713" cy="3002939"/>
          </a:xfrm>
          <a:prstGeom prst="rect">
            <a:avLst/>
          </a:prstGeom>
        </p:spPr>
      </p:pic>
      <p:sp>
        <p:nvSpPr>
          <p:cNvPr id="6" name="Shape 206"/>
          <p:cNvSpPr/>
          <p:nvPr/>
        </p:nvSpPr>
        <p:spPr>
          <a:xfrm>
            <a:off x="1636063" y="6321404"/>
            <a:ext cx="211602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sz="2400" dirty="0" smtClean="0"/>
              <a:t>Shiokawa</a:t>
            </a:r>
            <a:r>
              <a:rPr lang="en-US" sz="2400" dirty="0" smtClean="0"/>
              <a:t>+</a:t>
            </a:r>
            <a:r>
              <a:rPr sz="2400" dirty="0" smtClean="0"/>
              <a:t> 2015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636171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7537621" y="6396335"/>
            <a:ext cx="160637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smtClean="0"/>
              <a:t>Jiang+ 2016</a:t>
            </a:r>
            <a:endParaRPr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17" y="1569323"/>
            <a:ext cx="6410243" cy="4767661"/>
          </a:xfrm>
          <a:prstGeom prst="rect">
            <a:avLst/>
          </a:prstGeom>
        </p:spPr>
      </p:pic>
      <p:sp>
        <p:nvSpPr>
          <p:cNvPr id="7" name="Shape 20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lang="en-US" dirty="0" smtClean="0"/>
              <a:t>What produces the optical emission?</a:t>
            </a:r>
            <a:br>
              <a:rPr lang="en-US" dirty="0" smtClean="0"/>
            </a:b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Outflows from collision?</a:t>
            </a:r>
            <a:endParaRPr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93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evidence of P-</a:t>
            </a:r>
            <a:r>
              <a:rPr lang="en-US" dirty="0" err="1" smtClean="0"/>
              <a:t>Cygni</a:t>
            </a:r>
            <a:r>
              <a:rPr lang="en-US" dirty="0" smtClean="0"/>
              <a:t> profiles in ASASSN-14li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19" y="1564966"/>
            <a:ext cx="7251650" cy="2489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4681" y="4128436"/>
            <a:ext cx="5585325" cy="2194235"/>
          </a:xfrm>
          <a:prstGeom prst="rect">
            <a:avLst/>
          </a:prstGeom>
        </p:spPr>
      </p:pic>
      <p:sp>
        <p:nvSpPr>
          <p:cNvPr id="9" name="Shape 200"/>
          <p:cNvSpPr/>
          <p:nvPr/>
        </p:nvSpPr>
        <p:spPr>
          <a:xfrm>
            <a:off x="7314424" y="6396335"/>
            <a:ext cx="170764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Cenko</a:t>
            </a:r>
            <a:r>
              <a:rPr lang="en-US" sz="2400" dirty="0" smtClean="0"/>
              <a:t>+ 2016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8458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Tentative evidence for P-</a:t>
            </a:r>
            <a:r>
              <a:rPr lang="en-US" dirty="0" err="1" smtClean="0"/>
              <a:t>Cygni</a:t>
            </a:r>
            <a:r>
              <a:rPr lang="en-US" dirty="0" smtClean="0"/>
              <a:t> profile in UV spectrum of iPTF-16fnl</a:t>
            </a:r>
            <a:endParaRPr lang="en-US" dirty="0"/>
          </a:p>
        </p:txBody>
      </p:sp>
      <p:sp>
        <p:nvSpPr>
          <p:cNvPr id="9" name="Shape 200"/>
          <p:cNvSpPr/>
          <p:nvPr/>
        </p:nvSpPr>
        <p:spPr>
          <a:xfrm>
            <a:off x="7240284" y="6427678"/>
            <a:ext cx="174881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Brown+ 2017</a:t>
            </a:r>
            <a:endParaRPr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624" y="1611516"/>
            <a:ext cx="7401697" cy="462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8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Raising the line excitation temperature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376" y="1417638"/>
            <a:ext cx="5833248" cy="4718361"/>
          </a:xfrm>
          <a:prstGeom prst="rect">
            <a:avLst/>
          </a:prstGeom>
        </p:spPr>
      </p:pic>
      <p:sp>
        <p:nvSpPr>
          <p:cNvPr id="5" name="Shape 255"/>
          <p:cNvSpPr/>
          <p:nvPr/>
        </p:nvSpPr>
        <p:spPr>
          <a:xfrm>
            <a:off x="6623618" y="6396335"/>
            <a:ext cx="245688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</a:t>
            </a:r>
            <a:r>
              <a:rPr lang="en-US" sz="2400" smtClean="0"/>
              <a:t>&amp; Kasen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0558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6" y="3973562"/>
            <a:ext cx="2822097" cy="2632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022"/>
            <a:ext cx="8229600" cy="1143001"/>
          </a:xfrm>
        </p:spPr>
        <p:txBody>
          <a:bodyPr/>
          <a:lstStyle/>
          <a:p>
            <a:r>
              <a:rPr lang="en-US" dirty="0" smtClean="0"/>
              <a:t>Not as simple as we hoped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We want to learn about the black hole</a:t>
            </a:r>
          </a:p>
          <a:p>
            <a:pPr marL="778329" lvl="2" indent="-342900"/>
            <a:r>
              <a:rPr lang="en-US" dirty="0" smtClean="0"/>
              <a:t>Measure its mass</a:t>
            </a:r>
          </a:p>
          <a:p>
            <a:pPr marL="778329" lvl="2" indent="-342900"/>
            <a:r>
              <a:rPr lang="en-US" dirty="0" smtClean="0"/>
              <a:t>Probe super-Eddington accretion</a:t>
            </a:r>
          </a:p>
          <a:p>
            <a:pPr marL="342900" lvl="1" indent="-342900">
              <a:buFont typeface="Arial"/>
              <a:buChar char="•"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But what exactly are we seeing?</a:t>
            </a:r>
            <a:endParaRPr lang="en-US" dirty="0" smtClean="0"/>
          </a:p>
          <a:p>
            <a:pPr marL="778329" lvl="2" indent="-342900"/>
            <a:endParaRPr lang="en-US" dirty="0" smtClean="0"/>
          </a:p>
        </p:txBody>
      </p:sp>
      <p:sp>
        <p:nvSpPr>
          <p:cNvPr id="6" name="Shape 172"/>
          <p:cNvSpPr/>
          <p:nvPr/>
        </p:nvSpPr>
        <p:spPr>
          <a:xfrm>
            <a:off x="180032" y="3604052"/>
            <a:ext cx="2682784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Thick accretion disk?</a:t>
            </a:r>
            <a:endParaRPr sz="2400" dirty="0"/>
          </a:p>
        </p:txBody>
      </p:sp>
      <p:sp>
        <p:nvSpPr>
          <p:cNvPr id="7" name="Shape 172"/>
          <p:cNvSpPr/>
          <p:nvPr/>
        </p:nvSpPr>
        <p:spPr>
          <a:xfrm>
            <a:off x="638443" y="6363481"/>
            <a:ext cx="165865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McKinney+ </a:t>
            </a:r>
            <a:r>
              <a:rPr lang="en-US" dirty="0" smtClean="0"/>
              <a:t>2014</a:t>
            </a:r>
            <a:endParaRPr dirty="0"/>
          </a:p>
        </p:txBody>
      </p:sp>
      <p:sp>
        <p:nvSpPr>
          <p:cNvPr id="8" name="Shape 172"/>
          <p:cNvSpPr/>
          <p:nvPr/>
        </p:nvSpPr>
        <p:spPr>
          <a:xfrm>
            <a:off x="3402129" y="3615768"/>
            <a:ext cx="233974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Stream collisions?</a:t>
            </a:r>
            <a:endParaRPr sz="2400" dirty="0"/>
          </a:p>
        </p:txBody>
      </p:sp>
      <p:sp>
        <p:nvSpPr>
          <p:cNvPr id="9" name="Shape 172"/>
          <p:cNvSpPr/>
          <p:nvPr/>
        </p:nvSpPr>
        <p:spPr>
          <a:xfrm>
            <a:off x="4087090" y="6363481"/>
            <a:ext cx="146420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Jiang+ 2016</a:t>
            </a:r>
            <a:endParaRPr dirty="0"/>
          </a:p>
        </p:txBody>
      </p:sp>
      <p:sp>
        <p:nvSpPr>
          <p:cNvPr id="10" name="Shape 172"/>
          <p:cNvSpPr/>
          <p:nvPr/>
        </p:nvSpPr>
        <p:spPr>
          <a:xfrm>
            <a:off x="6959122" y="3632348"/>
            <a:ext cx="124880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Outflow?</a:t>
            </a:r>
            <a:endParaRPr sz="2400" dirty="0"/>
          </a:p>
        </p:txBody>
      </p:sp>
      <p:sp>
        <p:nvSpPr>
          <p:cNvPr id="14" name="Shape 172"/>
          <p:cNvSpPr/>
          <p:nvPr/>
        </p:nvSpPr>
        <p:spPr>
          <a:xfrm>
            <a:off x="6727955" y="6368750"/>
            <a:ext cx="219656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Metzger &amp; Stone 2016</a:t>
            </a:r>
            <a:endParaRPr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401" y="4247938"/>
            <a:ext cx="2480735" cy="1845063"/>
          </a:xfrm>
          <a:prstGeom prst="rect">
            <a:avLst/>
          </a:prstGeom>
        </p:spPr>
      </p:pic>
      <p:pic>
        <p:nvPicPr>
          <p:cNvPr id="16" name="image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78410" y="4155952"/>
            <a:ext cx="2605916" cy="20290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73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analogue: Shock-powered nova outburst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546" y="1689487"/>
            <a:ext cx="3528908" cy="4633784"/>
          </a:xfrm>
          <a:prstGeom prst="rect">
            <a:avLst/>
          </a:prstGeom>
        </p:spPr>
      </p:pic>
      <p:sp>
        <p:nvSpPr>
          <p:cNvPr id="6" name="Shape 200"/>
          <p:cNvSpPr/>
          <p:nvPr/>
        </p:nvSpPr>
        <p:spPr>
          <a:xfrm>
            <a:off x="7797114" y="6396335"/>
            <a:ext cx="119860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Li+ 2017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87874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Re-centering of the 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08" y="1284437"/>
            <a:ext cx="7188200" cy="5245100"/>
          </a:xfrm>
          <a:prstGeom prst="rect">
            <a:avLst/>
          </a:prstGeom>
        </p:spPr>
      </p:pic>
      <p:sp>
        <p:nvSpPr>
          <p:cNvPr id="5" name="Shape 255"/>
          <p:cNvSpPr/>
          <p:nvPr/>
        </p:nvSpPr>
        <p:spPr>
          <a:xfrm>
            <a:off x="6623618" y="6396335"/>
            <a:ext cx="245688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&amp; Kasen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313028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Advection, diffusion, expansion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26" y="2405870"/>
            <a:ext cx="8379748" cy="280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34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Comptonization</a:t>
            </a:r>
            <a:endParaRPr lang="en-US" dirty="0"/>
          </a:p>
        </p:txBody>
      </p:sp>
      <p:pic>
        <p:nvPicPr>
          <p:cNvPr id="4" name="Picture 3" descr="Jn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67" y="1417639"/>
            <a:ext cx="67056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1801" y="1524000"/>
            <a:ext cx="3276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Input: Delta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function in frequency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5534" y="1524000"/>
            <a:ext cx="32766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Evolves to Wien spectrum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608832" y="1929906"/>
            <a:ext cx="0" cy="3739374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393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Varying electron temperature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6" y="1417639"/>
            <a:ext cx="6508747" cy="48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9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Washing out the 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4" y="1246912"/>
            <a:ext cx="6677891" cy="500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 absorption troughs</a:t>
            </a:r>
            <a:endParaRPr lang="en-US" dirty="0"/>
          </a:p>
        </p:txBody>
      </p:sp>
      <p:sp>
        <p:nvSpPr>
          <p:cNvPr id="5" name="Shape 249"/>
          <p:cNvSpPr/>
          <p:nvPr/>
        </p:nvSpPr>
        <p:spPr>
          <a:xfrm>
            <a:off x="6560602" y="6341528"/>
            <a:ext cx="258339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Chornock</a:t>
            </a:r>
            <a:r>
              <a:rPr sz="2400" dirty="0" smtClean="0"/>
              <a:t> </a:t>
            </a:r>
            <a:r>
              <a:rPr sz="2400" dirty="0"/>
              <a:t>et al </a:t>
            </a:r>
            <a:r>
              <a:rPr sz="2400" dirty="0" smtClean="0"/>
              <a:t>201</a:t>
            </a:r>
            <a:r>
              <a:rPr lang="en-US" sz="2400" dirty="0" smtClean="0"/>
              <a:t>4</a:t>
            </a:r>
            <a:endParaRPr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7061" y="1241613"/>
            <a:ext cx="4203541" cy="53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075" y="2414385"/>
            <a:ext cx="5676900" cy="3594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Blue-shifted peak, extended red wing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584" y="2414385"/>
            <a:ext cx="2472391" cy="5681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069" y="5648104"/>
            <a:ext cx="1801906" cy="3603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901" y="1961062"/>
            <a:ext cx="1181100" cy="533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0298" y="1961227"/>
            <a:ext cx="861733" cy="4733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175" y="1961883"/>
            <a:ext cx="1512439" cy="50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61154" y="1960401"/>
            <a:ext cx="307041" cy="7895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031" y="1959568"/>
            <a:ext cx="1950944" cy="50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2111" y="2221618"/>
            <a:ext cx="319336" cy="4267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2181" y="1959568"/>
            <a:ext cx="673094" cy="4048918"/>
          </a:xfrm>
          <a:prstGeom prst="rect">
            <a:avLst/>
          </a:prstGeom>
        </p:spPr>
      </p:pic>
      <p:sp>
        <p:nvSpPr>
          <p:cNvPr id="23" name="Shape 200"/>
          <p:cNvSpPr/>
          <p:nvPr/>
        </p:nvSpPr>
        <p:spPr>
          <a:xfrm>
            <a:off x="7722975" y="6460987"/>
            <a:ext cx="1298623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Arcavi</a:t>
            </a:r>
            <a:r>
              <a:rPr lang="en-US" dirty="0" smtClean="0"/>
              <a:t>+ 2014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7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SEDs : Varying </a:t>
            </a:r>
            <a:r>
              <a:rPr lang="en-US" dirty="0" smtClean="0"/>
              <a:t>m</a:t>
            </a:r>
            <a:r>
              <a:rPr dirty="0" smtClean="0"/>
              <a:t>ass </a:t>
            </a:r>
            <a:r>
              <a:rPr dirty="0"/>
              <a:t>in </a:t>
            </a:r>
            <a:r>
              <a:rPr lang="en-US" dirty="0" smtClean="0"/>
              <a:t>e</a:t>
            </a:r>
            <a:r>
              <a:rPr dirty="0" smtClean="0"/>
              <a:t>nvelope</a:t>
            </a:r>
            <a:endParaRPr dirty="0"/>
          </a:p>
        </p:txBody>
      </p:sp>
      <p:sp>
        <p:nvSpPr>
          <p:cNvPr id="247" name="Shape 247"/>
          <p:cNvSpPr/>
          <p:nvPr/>
        </p:nvSpPr>
        <p:spPr>
          <a:xfrm>
            <a:off x="6946898" y="1536965"/>
            <a:ext cx="2135061" cy="4606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dirty="0" smtClean="0"/>
              <a:t>Parameter</a:t>
            </a:r>
            <a:r>
              <a:rPr lang="en-US" dirty="0" smtClean="0"/>
              <a:t> values</a:t>
            </a:r>
            <a:r>
              <a:rPr dirty="0" smtClean="0"/>
              <a:t>:</a:t>
            </a:r>
            <a:endParaRPr dirty="0"/>
          </a:p>
          <a:p>
            <a:pPr>
              <a:defRPr sz="2000">
                <a:solidFill>
                  <a:srgbClr val="FFFFFF"/>
                </a:solidFill>
              </a:defRPr>
            </a:pPr>
            <a:endParaRPr dirty="0"/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/>
              <a:t>10</a:t>
            </a:r>
            <a:r>
              <a:rPr baseline="30000" dirty="0"/>
              <a:t>45 </a:t>
            </a:r>
            <a:r>
              <a:rPr dirty="0"/>
              <a:t>erg s</a:t>
            </a:r>
            <a:r>
              <a:rPr baseline="30000" dirty="0"/>
              <a:t>-1</a:t>
            </a:r>
            <a:r>
              <a:rPr dirty="0"/>
              <a:t> bolometric luminosity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endParaRPr lang="en-US" dirty="0" smtClean="0"/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lang="en-US" dirty="0" smtClean="0"/>
              <a:t>Inner radius 10</a:t>
            </a:r>
            <a:r>
              <a:rPr lang="en-US" baseline="30000" dirty="0" smtClean="0"/>
              <a:t>14</a:t>
            </a:r>
            <a:r>
              <a:rPr lang="en-US" dirty="0" smtClean="0"/>
              <a:t> cm</a:t>
            </a:r>
            <a:endParaRPr lang="en-US" dirty="0"/>
          </a:p>
          <a:p>
            <a:pPr>
              <a:defRPr sz="2000">
                <a:solidFill>
                  <a:srgbClr val="FFFFFF"/>
                </a:solidFill>
              </a:defRPr>
            </a:pPr>
            <a:endParaRPr dirty="0"/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/>
              <a:t>Outer radius 5 x 10</a:t>
            </a:r>
            <a:r>
              <a:rPr baseline="30000" dirty="0"/>
              <a:t>14</a:t>
            </a:r>
            <a:r>
              <a:rPr dirty="0"/>
              <a:t> </a:t>
            </a:r>
            <a:r>
              <a:rPr dirty="0" smtClean="0"/>
              <a:t>cm</a:t>
            </a:r>
            <a:endParaRPr dirty="0"/>
          </a:p>
          <a:p>
            <a:pPr>
              <a:defRPr sz="2000">
                <a:solidFill>
                  <a:srgbClr val="FFFFFF"/>
                </a:solidFill>
              </a:defRPr>
            </a:pPr>
            <a:endParaRPr dirty="0"/>
          </a:p>
          <a:p>
            <a:pPr>
              <a:defRPr sz="2000">
                <a:solidFill>
                  <a:srgbClr val="FFFFFF"/>
                </a:solidFill>
              </a:defRPr>
            </a:pPr>
            <a:endParaRPr baseline="30000" dirty="0"/>
          </a:p>
          <a:p>
            <a:pPr>
              <a:defRPr sz="2000">
                <a:solidFill>
                  <a:srgbClr val="FFFFFF"/>
                </a:solidFill>
              </a:defRPr>
            </a:pPr>
            <a:endParaRPr baseline="30000" dirty="0"/>
          </a:p>
          <a:p>
            <a:pPr>
              <a:defRPr sz="2000">
                <a:solidFill>
                  <a:srgbClr val="FFFFFF"/>
                </a:solidFill>
              </a:defRPr>
            </a:pPr>
            <a:endParaRPr baseline="30000" dirty="0"/>
          </a:p>
          <a:p>
            <a:pPr>
              <a:defRPr sz="2000">
                <a:solidFill>
                  <a:srgbClr val="FFFFFF"/>
                </a:solidFill>
              </a:defRPr>
            </a:pPr>
            <a:endParaRPr baseline="30000" dirty="0"/>
          </a:p>
        </p:txBody>
      </p:sp>
      <p:pic>
        <p:nvPicPr>
          <p:cNvPr id="248" name="sed_vary_mas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0" y="1502831"/>
            <a:ext cx="6801557" cy="51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7426844" y="6464300"/>
            <a:ext cx="151824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dirty="0"/>
              <a:t>Roth et al </a:t>
            </a:r>
            <a:r>
              <a:rPr dirty="0" smtClean="0"/>
              <a:t>201</a:t>
            </a:r>
            <a:r>
              <a:rPr lang="en-US" dirty="0" smtClean="0"/>
              <a:t>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0506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9000" y="1285962"/>
            <a:ext cx="4521200" cy="529263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304800" y="80733"/>
            <a:ext cx="8229600" cy="1143000"/>
          </a:xfrm>
          <a:prstGeom prst="rect">
            <a:avLst/>
          </a:prstGeom>
        </p:spPr>
        <p:txBody>
          <a:bodyPr/>
          <a:lstStyle>
            <a:lvl1pPr defTabSz="841247">
              <a:defRPr sz="4048"/>
            </a:lvl1pPr>
          </a:lstStyle>
          <a:p>
            <a:r>
              <a:rPr lang="en-US" dirty="0" smtClean="0"/>
              <a:t>Spectra hold the answers!</a:t>
            </a:r>
            <a:endParaRPr dirty="0"/>
          </a:p>
        </p:txBody>
      </p:sp>
      <p:sp>
        <p:nvSpPr>
          <p:cNvPr id="6" name="Shape 200"/>
          <p:cNvSpPr/>
          <p:nvPr/>
        </p:nvSpPr>
        <p:spPr>
          <a:xfrm>
            <a:off x="7235843" y="6396335"/>
            <a:ext cx="16980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Arcavi</a:t>
            </a:r>
            <a:r>
              <a:rPr lang="en-US" sz="2400" dirty="0" smtClean="0"/>
              <a:t>+ 2014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954192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900"/>
            </a:lvl1pPr>
          </a:lstStyle>
          <a:p>
            <a:r>
              <a:rPr lang="en-US" dirty="0" smtClean="0"/>
              <a:t>Radiative transfer calculation analogous to stellar atmosphere</a:t>
            </a:r>
            <a:endParaRPr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72" y="1417639"/>
            <a:ext cx="6694055" cy="5058497"/>
          </a:xfrm>
          <a:prstGeom prst="rect">
            <a:avLst/>
          </a:prstGeom>
        </p:spPr>
      </p:pic>
      <p:sp>
        <p:nvSpPr>
          <p:cNvPr id="5" name="Shape 200"/>
          <p:cNvSpPr/>
          <p:nvPr/>
        </p:nvSpPr>
        <p:spPr>
          <a:xfrm>
            <a:off x="7553236" y="6439065"/>
            <a:ext cx="15240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Roth+ 2016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701971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smtClean="0"/>
              <a:t>A range of line </a:t>
            </a:r>
            <a:r>
              <a:rPr lang="en-US" dirty="0" smtClean="0"/>
              <a:t>ratios, all with solar  H and He abundance ratio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366" y="1524717"/>
            <a:ext cx="5965267" cy="5238374"/>
          </a:xfrm>
          <a:prstGeom prst="rect">
            <a:avLst/>
          </a:prstGeom>
        </p:spPr>
      </p:pic>
      <p:sp>
        <p:nvSpPr>
          <p:cNvPr id="6" name="Shape 200"/>
          <p:cNvSpPr/>
          <p:nvPr/>
        </p:nvSpPr>
        <p:spPr>
          <a:xfrm>
            <a:off x="7554633" y="6396335"/>
            <a:ext cx="15240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Roth+ 2016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1094110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H⍺ Line profiles from ASASSN-14li and ASASSN-14ae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297" y="1732562"/>
            <a:ext cx="4997405" cy="4997405"/>
          </a:xfrm>
          <a:prstGeom prst="rect">
            <a:avLst/>
          </a:prstGeom>
        </p:spPr>
      </p:pic>
      <p:sp>
        <p:nvSpPr>
          <p:cNvPr id="5" name="Shape 200"/>
          <p:cNvSpPr/>
          <p:nvPr/>
        </p:nvSpPr>
        <p:spPr>
          <a:xfrm>
            <a:off x="7233864" y="6367156"/>
            <a:ext cx="191013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err="1" smtClean="0"/>
              <a:t>Holoien</a:t>
            </a:r>
            <a:r>
              <a:rPr lang="en-US" sz="2400" dirty="0" smtClean="0"/>
              <a:t>+ 2016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7205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Broadening by non-coherent scattering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17638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Varying optical depth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64" y="1246911"/>
            <a:ext cx="6622471" cy="4966854"/>
          </a:xfrm>
          <a:prstGeom prst="rect">
            <a:avLst/>
          </a:prstGeom>
        </p:spPr>
      </p:pic>
      <p:sp>
        <p:nvSpPr>
          <p:cNvPr id="5" name="Shape 200"/>
          <p:cNvSpPr/>
          <p:nvPr/>
        </p:nvSpPr>
        <p:spPr>
          <a:xfrm>
            <a:off x="6654790" y="6396335"/>
            <a:ext cx="245688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z="2400" dirty="0" smtClean="0"/>
              <a:t>Roth &amp; Kasen 2017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41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26519</TotalTime>
  <Words>880</Words>
  <Application>Microsoft Macintosh PowerPoint</Application>
  <PresentationFormat>On-screen Show (4:3)</PresentationFormat>
  <Paragraphs>131</Paragraphs>
  <Slides>38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Calibri</vt:lpstr>
      <vt:lpstr>Arial</vt:lpstr>
      <vt:lpstr> Black </vt:lpstr>
      <vt:lpstr>Interpreting the Spectra of Tidal Disruption Events</vt:lpstr>
      <vt:lpstr>The puzzling optical/UV emission</vt:lpstr>
      <vt:lpstr>Not as simple as we hoped…</vt:lpstr>
      <vt:lpstr>Spectra hold the answers!</vt:lpstr>
      <vt:lpstr>Radiative transfer calculation analogous to stellar atmosphere</vt:lpstr>
      <vt:lpstr>A range of line ratios, all with solar  H and He abundance ratio</vt:lpstr>
      <vt:lpstr>H⍺ Line profiles from ASASSN-14li and ASASSN-14ae</vt:lpstr>
      <vt:lpstr>Broadening by non-coherent scattering</vt:lpstr>
      <vt:lpstr>Varying optical depth</vt:lpstr>
      <vt:lpstr>Fits to ASASSN-14li line profiles</vt:lpstr>
      <vt:lpstr>Fits to ASASSN-14li line profiles</vt:lpstr>
      <vt:lpstr>What about an outflow/wind?</vt:lpstr>
      <vt:lpstr>Blue-shifted peak, extended red wing</vt:lpstr>
      <vt:lpstr>Blue-shifted peak, extended red wing</vt:lpstr>
      <vt:lpstr>Blue-shifted peak, extended red wing</vt:lpstr>
      <vt:lpstr>Fit to ASASSN-14ae line profile</vt:lpstr>
      <vt:lpstr>Adiabatic reprocessing in outflow</vt:lpstr>
      <vt:lpstr>Simulations of Super-Eddington Accretion in TDEs with fast outflows</vt:lpstr>
      <vt:lpstr>Fast outflows lead to very broad SEDs</vt:lpstr>
      <vt:lpstr>Conclusions</vt:lpstr>
      <vt:lpstr>Extras</vt:lpstr>
      <vt:lpstr>What produces the optical emission? Reprocessing?</vt:lpstr>
      <vt:lpstr>What produces the optical emission?</vt:lpstr>
      <vt:lpstr>What produces the optical emission? Outflow?</vt:lpstr>
      <vt:lpstr>What produces the optical emission? Shocks from stream collisions?</vt:lpstr>
      <vt:lpstr>What produces the optical emission? Outflows from collision?</vt:lpstr>
      <vt:lpstr>No evidence of P-Cygni profiles in ASASSN-14li</vt:lpstr>
      <vt:lpstr>Tentative evidence for P-Cygni profile in UV spectrum of iPTF-16fnl</vt:lpstr>
      <vt:lpstr>Raising the line excitation temperature</vt:lpstr>
      <vt:lpstr>An analogue: Shock-powered nova outburst</vt:lpstr>
      <vt:lpstr>Re-centering of the line</vt:lpstr>
      <vt:lpstr>Advection, diffusion, expansion</vt:lpstr>
      <vt:lpstr>Comptonization</vt:lpstr>
      <vt:lpstr>Varying electron temperature</vt:lpstr>
      <vt:lpstr>Washing out the line</vt:lpstr>
      <vt:lpstr>Broad absorption troughs</vt:lpstr>
      <vt:lpstr>Blue-shifted peak, extended red wing</vt:lpstr>
      <vt:lpstr>SEDs : Varying mass in envelope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Nathaniel Roth</dc:creator>
  <cp:lastModifiedBy>Nathaniel Jacob Roth</cp:lastModifiedBy>
  <cp:revision>1421</cp:revision>
  <cp:lastPrinted>2016-11-06T02:14:23Z</cp:lastPrinted>
  <dcterms:created xsi:type="dcterms:W3CDTF">2013-07-17T01:52:26Z</dcterms:created>
  <dcterms:modified xsi:type="dcterms:W3CDTF">2017-12-11T19:39:28Z</dcterms:modified>
</cp:coreProperties>
</file>