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19"/>
  </p:notesMasterIdLst>
  <p:sldIdLst>
    <p:sldId id="256" r:id="rId2"/>
    <p:sldId id="263" r:id="rId3"/>
    <p:sldId id="309" r:id="rId4"/>
    <p:sldId id="310" r:id="rId5"/>
    <p:sldId id="302" r:id="rId6"/>
    <p:sldId id="274" r:id="rId7"/>
    <p:sldId id="281" r:id="rId8"/>
    <p:sldId id="282" r:id="rId9"/>
    <p:sldId id="267" r:id="rId10"/>
    <p:sldId id="283" r:id="rId11"/>
    <p:sldId id="284" r:id="rId12"/>
    <p:sldId id="268" r:id="rId13"/>
    <p:sldId id="311" r:id="rId14"/>
    <p:sldId id="312" r:id="rId15"/>
    <p:sldId id="313" r:id="rId16"/>
    <p:sldId id="307" r:id="rId17"/>
    <p:sldId id="31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554" autoAdjust="0"/>
  </p:normalViewPr>
  <p:slideViewPr>
    <p:cSldViewPr snapToGrid="0" snapToObjects="1">
      <p:cViewPr varScale="1">
        <p:scale>
          <a:sx n="86" d="100"/>
          <a:sy n="86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DCE1A-4EB5-F94F-89C4-426B5649FB09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C44BF-DC1D-4642-A83B-A4AB8FF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Spell out SN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ECAA-1562-E646-88B8-229C35763A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05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Spell out SN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ECAA-1562-E646-88B8-229C35763A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0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Spell out SN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ECAA-1562-E646-88B8-229C35763A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0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8066-6E99-0749-A00A-27F84AAF136A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8066-6E99-0749-A00A-27F84AAF136A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3AD-CACB-124B-90D1-54AE3FE5A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8066-6E99-0749-A00A-27F84AAF136A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3AD-CACB-124B-90D1-54AE3FE5A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8066-6E99-0749-A00A-27F84AAF136A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3AD-CACB-124B-90D1-54AE3FE5A81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8066-6E99-0749-A00A-27F84AAF136A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3AD-CACB-124B-90D1-54AE3FE5A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8066-6E99-0749-A00A-27F84AAF136A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3AD-CACB-124B-90D1-54AE3FE5A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8066-6E99-0749-A00A-27F84AAF136A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3AD-CACB-124B-90D1-54AE3FE5A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8066-6E99-0749-A00A-27F84AAF136A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3AD-CACB-124B-90D1-54AE3FE5A8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8066-6E99-0749-A00A-27F84AAF136A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3AD-CACB-124B-90D1-54AE3FE5A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8066-6E99-0749-A00A-27F84AAF136A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3AD-CACB-124B-90D1-54AE3FE5A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8066-6E99-0749-A00A-27F84AAF136A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3AD-CACB-124B-90D1-54AE3FE5A81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8066-6E99-0749-A00A-27F84AAF136A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3AD-CACB-124B-90D1-54AE3FE5A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8066-6E99-0749-A00A-27F84AAF136A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3AD-CACB-124B-90D1-54AE3FE5A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8066-6E99-0749-A00A-27F84AAF136A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F798066-6E99-0749-A00A-27F84AAF136A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38253AD-CACB-124B-90D1-54AE3FE5A81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263" y="197556"/>
            <a:ext cx="8676105" cy="2639519"/>
          </a:xfrm>
        </p:spPr>
        <p:txBody>
          <a:bodyPr/>
          <a:lstStyle/>
          <a:p>
            <a:r>
              <a:rPr lang="en-US" b="1" dirty="0" smtClean="0"/>
              <a:t>Cocoons, structured jets, binary neutron star mergers,  and GW170817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76965"/>
            <a:ext cx="7772400" cy="3498812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 smtClean="0"/>
              <a:t>Davide Lazzati (Oregon State University)</a:t>
            </a:r>
          </a:p>
          <a:p>
            <a:pPr algn="l"/>
            <a:endParaRPr lang="en-US" sz="3500" b="1" dirty="0" smtClean="0"/>
          </a:p>
          <a:p>
            <a:pPr algn="l"/>
            <a:r>
              <a:rPr lang="en-US" sz="2200" b="1" dirty="0" err="1" smtClean="0"/>
              <a:t>Rosalba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Perna</a:t>
            </a:r>
            <a:r>
              <a:rPr lang="en-US" sz="2200" b="1" dirty="0" smtClean="0"/>
              <a:t> (Stony Brook)</a:t>
            </a:r>
          </a:p>
          <a:p>
            <a:pPr algn="l"/>
            <a:r>
              <a:rPr lang="en-US" sz="2200" b="1" dirty="0" smtClean="0"/>
              <a:t>Brian J. </a:t>
            </a:r>
            <a:r>
              <a:rPr lang="en-US" sz="2200" b="1" dirty="0" err="1" smtClean="0"/>
              <a:t>Morsony</a:t>
            </a:r>
            <a:r>
              <a:rPr lang="en-US" sz="2200" b="1" dirty="0" smtClean="0"/>
              <a:t> (UMD)</a:t>
            </a:r>
          </a:p>
          <a:p>
            <a:pPr algn="l"/>
            <a:r>
              <a:rPr lang="en-US" sz="2200" b="1" dirty="0" smtClean="0"/>
              <a:t>Diego </a:t>
            </a:r>
            <a:r>
              <a:rPr lang="en-US" sz="2200" b="1" dirty="0" err="1" smtClean="0"/>
              <a:t>López-Cámara</a:t>
            </a:r>
            <a:r>
              <a:rPr lang="en-US" sz="2200" b="1" dirty="0" smtClean="0"/>
              <a:t> (UNAM)</a:t>
            </a:r>
          </a:p>
          <a:p>
            <a:pPr algn="l"/>
            <a:r>
              <a:rPr lang="en-US" sz="2200" b="1" dirty="0" err="1" smtClean="0"/>
              <a:t>Matteo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Cantiello</a:t>
            </a:r>
            <a:r>
              <a:rPr lang="en-US" sz="2200" b="1" dirty="0" smtClean="0"/>
              <a:t> (CCA </a:t>
            </a:r>
            <a:r>
              <a:rPr lang="mr-IN" sz="2200" b="1" dirty="0" smtClean="0"/>
              <a:t>–</a:t>
            </a:r>
            <a:r>
              <a:rPr lang="en-US" sz="2200" b="1" dirty="0" smtClean="0"/>
              <a:t> Princeton)</a:t>
            </a:r>
          </a:p>
          <a:p>
            <a:pPr algn="l"/>
            <a:r>
              <a:rPr lang="en-US" sz="2200" b="1" dirty="0" smtClean="0"/>
              <a:t>Riccardo </a:t>
            </a:r>
            <a:r>
              <a:rPr lang="en-US" sz="2200" b="1" dirty="0" err="1" smtClean="0"/>
              <a:t>Ciolfi</a:t>
            </a:r>
            <a:r>
              <a:rPr lang="en-US" sz="2200" b="1" dirty="0" smtClean="0"/>
              <a:t> (Padua)</a:t>
            </a:r>
          </a:p>
          <a:p>
            <a:pPr algn="l"/>
            <a:r>
              <a:rPr lang="en-US" sz="2200" b="1" dirty="0" smtClean="0"/>
              <a:t>Bruno </a:t>
            </a:r>
            <a:r>
              <a:rPr lang="en-US" sz="2200" b="1" dirty="0" err="1" smtClean="0"/>
              <a:t>Giacomazzo</a:t>
            </a:r>
            <a:r>
              <a:rPr lang="en-US" sz="2200" b="1" dirty="0" smtClean="0"/>
              <a:t> (Trento)</a:t>
            </a:r>
          </a:p>
          <a:p>
            <a:pPr algn="l"/>
            <a:r>
              <a:rPr lang="en-US" sz="2200" b="1" dirty="0" smtClean="0"/>
              <a:t>Jared C. Workman (Colorado Mesa)</a:t>
            </a:r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99027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7557"/>
            <a:ext cx="7770813" cy="1679222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Numerical Cocoons:</a:t>
            </a:r>
            <a:br>
              <a:rPr lang="en-US" sz="6000" b="1" dirty="0" smtClean="0"/>
            </a:br>
            <a:r>
              <a:rPr lang="en-US" sz="6000" b="1" dirty="0" smtClean="0"/>
              <a:t> </a:t>
            </a:r>
            <a:r>
              <a:rPr lang="en-US" sz="6000" b="1" dirty="0" smtClean="0"/>
              <a:t>prompt emissio</a:t>
            </a:r>
            <a:r>
              <a:rPr lang="en-US" sz="6000" b="1" dirty="0"/>
              <a:t>n</a:t>
            </a:r>
            <a:endParaRPr lang="en-US" sz="6000" b="1" dirty="0" smtClean="0"/>
          </a:p>
        </p:txBody>
      </p:sp>
      <p:pic>
        <p:nvPicPr>
          <p:cNvPr id="6" name="Picture 5" descr="Paper2_Energ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78" y="2063062"/>
            <a:ext cx="6423378" cy="46989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7556" y="4247444"/>
            <a:ext cx="5023555" cy="338667"/>
          </a:xfrm>
          <a:prstGeom prst="rect">
            <a:avLst/>
          </a:prstGeom>
          <a:solidFill>
            <a:schemeClr val="accent4">
              <a:alpha val="25000"/>
            </a:schemeClr>
          </a:solidFill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374444" y="3527777"/>
            <a:ext cx="0" cy="1665111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880556" y="3725333"/>
            <a:ext cx="493888" cy="0"/>
          </a:xfrm>
          <a:prstGeom prst="straightConnector1">
            <a:avLst/>
          </a:prstGeom>
          <a:ln w="57150" cmpd="sng">
            <a:solidFill>
              <a:srgbClr val="732E9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476" y="2019543"/>
            <a:ext cx="152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DL + </a:t>
            </a:r>
            <a:r>
              <a:rPr lang="en-US" sz="2000" b="1" dirty="0" smtClean="0"/>
              <a:t>2017b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1854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2_Duration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"/>
          <a:stretch/>
        </p:blipFill>
        <p:spPr>
          <a:xfrm>
            <a:off x="0" y="2535377"/>
            <a:ext cx="4572000" cy="3343132"/>
          </a:xfrm>
          <a:prstGeom prst="rect">
            <a:avLst/>
          </a:prstGeom>
        </p:spPr>
      </p:pic>
      <p:pic>
        <p:nvPicPr>
          <p:cNvPr id="7" name="Picture 6" descr="Paper2_Epk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35377"/>
            <a:ext cx="4572000" cy="33431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66333" y="2638778"/>
            <a:ext cx="409223" cy="2765778"/>
          </a:xfrm>
          <a:prstGeom prst="rect">
            <a:avLst/>
          </a:prstGeom>
          <a:solidFill>
            <a:srgbClr val="E8950E">
              <a:alpha val="14000"/>
            </a:srgbClr>
          </a:solidFill>
          <a:ln w="28575" cmpd="sng">
            <a:solidFill>
              <a:srgbClr val="E895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56355" y="3951111"/>
            <a:ext cx="3660422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135511" y="2695222"/>
            <a:ext cx="440267" cy="2765778"/>
          </a:xfrm>
          <a:prstGeom prst="rect">
            <a:avLst/>
          </a:prstGeom>
          <a:solidFill>
            <a:srgbClr val="E8950E">
              <a:alpha val="14000"/>
            </a:srgbClr>
          </a:solidFill>
          <a:ln w="28575" cmpd="sng">
            <a:solidFill>
              <a:srgbClr val="E895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11421" y="3087511"/>
            <a:ext cx="3660422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24888" y="6391147"/>
            <a:ext cx="152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DL + 2017b</a:t>
            </a:r>
            <a:endParaRPr lang="en-US" sz="2000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0" y="197557"/>
            <a:ext cx="7770813" cy="1679222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Numerical Cocoons:</a:t>
            </a:r>
            <a:br>
              <a:rPr lang="en-US" sz="6000" b="1" dirty="0" smtClean="0"/>
            </a:br>
            <a:r>
              <a:rPr lang="en-US" sz="6000" b="1" dirty="0" smtClean="0"/>
              <a:t> </a:t>
            </a:r>
            <a:r>
              <a:rPr lang="en-US" sz="6000" b="1" dirty="0" smtClean="0"/>
              <a:t>prompt emissio</a:t>
            </a:r>
            <a:r>
              <a:rPr lang="en-US" sz="6000" b="1" dirty="0"/>
              <a:t>n</a:t>
            </a:r>
            <a:endParaRPr lang="en-US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207841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1429871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Afterglow Data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21344"/>
            <a:ext cx="232899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Alexander et al. </a:t>
            </a:r>
            <a:r>
              <a:rPr lang="en-US" b="1" dirty="0" smtClean="0"/>
              <a:t>2017 </a:t>
            </a:r>
          </a:p>
          <a:p>
            <a:r>
              <a:rPr lang="en-US" b="1" dirty="0" err="1" smtClean="0"/>
              <a:t>Hallinan</a:t>
            </a:r>
            <a:r>
              <a:rPr lang="en-US" b="1" dirty="0" smtClean="0"/>
              <a:t> </a:t>
            </a:r>
            <a:r>
              <a:rPr lang="en-US" b="1" dirty="0" smtClean="0"/>
              <a:t>et al. </a:t>
            </a:r>
            <a:r>
              <a:rPr lang="en-US" b="1" dirty="0" smtClean="0"/>
              <a:t>2017 </a:t>
            </a:r>
          </a:p>
          <a:p>
            <a:r>
              <a:rPr lang="en-US" b="1" dirty="0" err="1" smtClean="0"/>
              <a:t>Mooley</a:t>
            </a:r>
            <a:r>
              <a:rPr lang="en-US" b="1" dirty="0" smtClean="0"/>
              <a:t> et al</a:t>
            </a:r>
            <a:r>
              <a:rPr lang="en-US" b="1" dirty="0"/>
              <a:t>. </a:t>
            </a:r>
            <a:r>
              <a:rPr lang="en-US" b="1" dirty="0" smtClean="0"/>
              <a:t>2017</a:t>
            </a:r>
          </a:p>
          <a:p>
            <a:r>
              <a:rPr lang="en-US" b="1" dirty="0" err="1" smtClean="0"/>
              <a:t>Troja</a:t>
            </a:r>
            <a:r>
              <a:rPr lang="en-US" b="1" dirty="0" smtClean="0"/>
              <a:t> </a:t>
            </a:r>
            <a:r>
              <a:rPr lang="en-US" b="1" dirty="0"/>
              <a:t>et al. 2017; </a:t>
            </a:r>
          </a:p>
          <a:p>
            <a:r>
              <a:rPr lang="en-US" b="1" dirty="0" err="1"/>
              <a:t>Margutti</a:t>
            </a:r>
            <a:r>
              <a:rPr lang="en-US" b="1" dirty="0"/>
              <a:t> et al. 2017</a:t>
            </a:r>
          </a:p>
          <a:p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440288" y="1421344"/>
            <a:ext cx="5303520" cy="5303520"/>
            <a:chOff x="3440288" y="1421344"/>
            <a:chExt cx="5303520" cy="5303520"/>
          </a:xfrm>
        </p:grpSpPr>
        <p:pic>
          <p:nvPicPr>
            <p:cNvPr id="4" name="Picture 3" descr="dat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288" y="1421344"/>
              <a:ext cx="5303520" cy="5303520"/>
            </a:xfrm>
            <a:prstGeom prst="rect">
              <a:avLst/>
            </a:prstGeom>
          </p:spPr>
        </p:pic>
        <p:pic>
          <p:nvPicPr>
            <p:cNvPr id="7" name="Picture 6" descr="grab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5222" y="4694813"/>
              <a:ext cx="2085498" cy="1325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388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1429871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Afterglow Data &amp; Models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21344"/>
            <a:ext cx="232899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Alexander et al. </a:t>
            </a:r>
            <a:r>
              <a:rPr lang="en-US" b="1" dirty="0" smtClean="0"/>
              <a:t>2017 </a:t>
            </a:r>
          </a:p>
          <a:p>
            <a:r>
              <a:rPr lang="en-US" b="1" dirty="0" err="1" smtClean="0"/>
              <a:t>Hallinan</a:t>
            </a:r>
            <a:r>
              <a:rPr lang="en-US" b="1" dirty="0" smtClean="0"/>
              <a:t> </a:t>
            </a:r>
            <a:r>
              <a:rPr lang="en-US" b="1" dirty="0" smtClean="0"/>
              <a:t>et al. </a:t>
            </a:r>
            <a:r>
              <a:rPr lang="en-US" b="1" dirty="0" smtClean="0"/>
              <a:t>2017 </a:t>
            </a:r>
          </a:p>
          <a:p>
            <a:r>
              <a:rPr lang="en-US" b="1" dirty="0" err="1" smtClean="0"/>
              <a:t>Mooley</a:t>
            </a:r>
            <a:r>
              <a:rPr lang="en-US" b="1" dirty="0" smtClean="0"/>
              <a:t> et al</a:t>
            </a:r>
            <a:r>
              <a:rPr lang="en-US" b="1" dirty="0"/>
              <a:t>. </a:t>
            </a:r>
            <a:r>
              <a:rPr lang="en-US" b="1" dirty="0" smtClean="0"/>
              <a:t>2017</a:t>
            </a:r>
          </a:p>
          <a:p>
            <a:r>
              <a:rPr lang="en-US" b="1" dirty="0" err="1" smtClean="0"/>
              <a:t>Troja</a:t>
            </a:r>
            <a:r>
              <a:rPr lang="en-US" b="1" dirty="0" smtClean="0"/>
              <a:t> </a:t>
            </a:r>
            <a:r>
              <a:rPr lang="en-US" b="1" dirty="0"/>
              <a:t>et al. 2017; </a:t>
            </a:r>
          </a:p>
          <a:p>
            <a:r>
              <a:rPr lang="en-US" b="1" dirty="0" err="1"/>
              <a:t>Margutti</a:t>
            </a:r>
            <a:r>
              <a:rPr lang="en-US" b="1" dirty="0"/>
              <a:t> et al. 2017</a:t>
            </a:r>
          </a:p>
          <a:p>
            <a:endParaRPr lang="en-US" b="1" dirty="0"/>
          </a:p>
        </p:txBody>
      </p:sp>
      <p:pic>
        <p:nvPicPr>
          <p:cNvPr id="6" name="Picture 5" descr="data_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11" y="1421344"/>
            <a:ext cx="530352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334" y="3725333"/>
            <a:ext cx="26340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ISM density</a:t>
            </a:r>
          </a:p>
          <a:p>
            <a:r>
              <a:rPr lang="en-US" sz="2000" b="1" dirty="0" smtClean="0"/>
              <a:t>Electrons energy</a:t>
            </a:r>
          </a:p>
          <a:p>
            <a:r>
              <a:rPr lang="en-US" sz="2000" b="1" dirty="0" smtClean="0"/>
              <a:t>Electrons distribution</a:t>
            </a:r>
          </a:p>
          <a:p>
            <a:r>
              <a:rPr lang="en-US" sz="2000" b="1" dirty="0" smtClean="0"/>
              <a:t>B field</a:t>
            </a:r>
          </a:p>
          <a:p>
            <a:r>
              <a:rPr lang="en-US" sz="2000" b="1" dirty="0" smtClean="0"/>
              <a:t>Viewing angle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34444" y="6191092"/>
            <a:ext cx="1506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DL + </a:t>
            </a:r>
            <a:r>
              <a:rPr lang="en-US" sz="2000" b="1" dirty="0" smtClean="0"/>
              <a:t>2017c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0099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1429871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Afterglow Data &amp; Models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3334" y="3725333"/>
            <a:ext cx="26340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ISM density</a:t>
            </a:r>
          </a:p>
          <a:p>
            <a:r>
              <a:rPr lang="en-US" sz="2000" b="1" dirty="0" smtClean="0"/>
              <a:t>Electrons energy</a:t>
            </a:r>
          </a:p>
          <a:p>
            <a:r>
              <a:rPr lang="en-US" sz="2000" b="1" dirty="0" smtClean="0"/>
              <a:t>Electrons distribution</a:t>
            </a:r>
          </a:p>
          <a:p>
            <a:r>
              <a:rPr lang="en-US" sz="2000" b="1" dirty="0" smtClean="0"/>
              <a:t>B field</a:t>
            </a:r>
          </a:p>
          <a:p>
            <a:r>
              <a:rPr lang="en-US" sz="2000" b="1" dirty="0" smtClean="0"/>
              <a:t>Viewing angle</a:t>
            </a:r>
            <a:endParaRPr lang="en-US" sz="2000" b="1" dirty="0"/>
          </a:p>
        </p:txBody>
      </p:sp>
      <p:pic>
        <p:nvPicPr>
          <p:cNvPr id="4" name="Picture 3" descr="c_grabb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80" y="1550894"/>
            <a:ext cx="5262018" cy="5108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4444" y="6191092"/>
            <a:ext cx="1506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DL + </a:t>
            </a:r>
            <a:r>
              <a:rPr lang="en-US" sz="2000" b="1" dirty="0" smtClean="0"/>
              <a:t>2017c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9460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decomp_grabb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3999" cy="679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5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Conclusions/Discussion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65019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Symbol" charset="2"/>
                <a:cs typeface="Symbol" charset="2"/>
              </a:rPr>
              <a:t>q</a:t>
            </a:r>
            <a:r>
              <a:rPr lang="en-US" sz="3200" b="1" baseline="-25000" dirty="0" err="1"/>
              <a:t>o</a:t>
            </a:r>
            <a:r>
              <a:rPr lang="en-US" sz="3200" b="1" dirty="0"/>
              <a:t> from GWs</a:t>
            </a:r>
          </a:p>
          <a:p>
            <a:r>
              <a:rPr lang="en-US" sz="3200" b="1" dirty="0" err="1" smtClean="0">
                <a:latin typeface="Symbol" charset="2"/>
                <a:cs typeface="Symbol" charset="2"/>
              </a:rPr>
              <a:t>q</a:t>
            </a:r>
            <a:r>
              <a:rPr lang="en-US" sz="3200" b="1" baseline="-25000" dirty="0" err="1" smtClean="0"/>
              <a:t>o</a:t>
            </a:r>
            <a:r>
              <a:rPr lang="en-US" sz="3200" b="1" dirty="0" smtClean="0"/>
              <a:t> from </a:t>
            </a:r>
            <a:r>
              <a:rPr lang="en-US" sz="3200" b="1" dirty="0" smtClean="0">
                <a:latin typeface="Symbol" charset="2"/>
                <a:cs typeface="Symbol" charset="2"/>
              </a:rPr>
              <a:t>g</a:t>
            </a:r>
            <a:r>
              <a:rPr lang="en-US" sz="3200" b="1" dirty="0" smtClean="0"/>
              <a:t>-ray pulse energy</a:t>
            </a:r>
          </a:p>
          <a:p>
            <a:r>
              <a:rPr lang="en-US" sz="3200" b="1" dirty="0" err="1">
                <a:latin typeface="Symbol" charset="2"/>
                <a:cs typeface="Symbol" charset="2"/>
              </a:rPr>
              <a:t>q</a:t>
            </a:r>
            <a:r>
              <a:rPr lang="en-US" sz="3200" b="1" baseline="-25000" dirty="0" err="1"/>
              <a:t>o</a:t>
            </a:r>
            <a:r>
              <a:rPr lang="en-US" sz="3200" b="1" dirty="0"/>
              <a:t> from </a:t>
            </a:r>
            <a:r>
              <a:rPr lang="en-US" sz="3200" b="1" dirty="0">
                <a:latin typeface="Symbol" charset="2"/>
                <a:cs typeface="Symbol" charset="2"/>
              </a:rPr>
              <a:t>g</a:t>
            </a:r>
            <a:r>
              <a:rPr lang="en-US" sz="3200" b="1" dirty="0"/>
              <a:t>-ray pulse </a:t>
            </a:r>
            <a:r>
              <a:rPr lang="en-US" sz="3200" b="1" dirty="0" smtClean="0"/>
              <a:t>delay-duratio</a:t>
            </a:r>
            <a:r>
              <a:rPr lang="en-US" sz="3200" b="1" dirty="0"/>
              <a:t>n</a:t>
            </a:r>
          </a:p>
          <a:p>
            <a:r>
              <a:rPr lang="en-US" sz="3200" b="1" dirty="0" err="1">
                <a:latin typeface="Symbol" charset="2"/>
                <a:cs typeface="Symbol" charset="2"/>
              </a:rPr>
              <a:t>q</a:t>
            </a:r>
            <a:r>
              <a:rPr lang="en-US" sz="3200" b="1" baseline="-25000" dirty="0" err="1"/>
              <a:t>o</a:t>
            </a:r>
            <a:r>
              <a:rPr lang="en-US" sz="3200" b="1" dirty="0"/>
              <a:t> from </a:t>
            </a:r>
            <a:r>
              <a:rPr lang="en-US" sz="3200" b="1" dirty="0" smtClean="0"/>
              <a:t>blue </a:t>
            </a:r>
            <a:r>
              <a:rPr lang="en-US" sz="3200" b="1" dirty="0" err="1" smtClean="0"/>
              <a:t>kilonova</a:t>
            </a:r>
            <a:endParaRPr lang="en-US" sz="3200" b="1" dirty="0"/>
          </a:p>
          <a:p>
            <a:r>
              <a:rPr lang="en-US" sz="3200" b="1" dirty="0" err="1" smtClean="0">
                <a:latin typeface="Symbol" charset="2"/>
                <a:cs typeface="Symbol" charset="2"/>
              </a:rPr>
              <a:t>q</a:t>
            </a:r>
            <a:r>
              <a:rPr lang="en-US" sz="3200" b="1" baseline="-25000" dirty="0" err="1" smtClean="0"/>
              <a:t>o</a:t>
            </a:r>
            <a:r>
              <a:rPr lang="en-US" sz="3200" b="1" dirty="0" smtClean="0"/>
              <a:t> from afterglow model</a:t>
            </a:r>
          </a:p>
          <a:p>
            <a:r>
              <a:rPr lang="en-US" sz="3200" b="1" dirty="0" smtClean="0"/>
              <a:t>And then there’s the spectrum</a:t>
            </a:r>
            <a:r>
              <a:rPr lang="mr-IN" sz="3200" b="1" dirty="0" smtClean="0"/>
              <a:t>…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7283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Conclusions/Discussion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650192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We do NOT have direct evidence of an off-axis jet</a:t>
            </a:r>
          </a:p>
          <a:p>
            <a:r>
              <a:rPr lang="en-US" sz="3200" b="1" dirty="0" smtClean="0"/>
              <a:t>But the circumstantial evidence is convincing</a:t>
            </a:r>
          </a:p>
          <a:p>
            <a:r>
              <a:rPr lang="en-US" sz="3200" b="1" dirty="0"/>
              <a:t>Nothing in this model is fine-</a:t>
            </a:r>
            <a:r>
              <a:rPr lang="en-US" sz="3200" b="1" dirty="0" smtClean="0"/>
              <a:t>tuned</a:t>
            </a:r>
          </a:p>
          <a:p>
            <a:r>
              <a:rPr lang="en-US" sz="3200" b="1" dirty="0" smtClean="0"/>
              <a:t>About one in 20 LIGO/Virgo detected NS-NS mergers have on-axis SGRB</a:t>
            </a:r>
          </a:p>
          <a:p>
            <a:r>
              <a:rPr lang="en-US" sz="3200" b="1" dirty="0" smtClean="0"/>
              <a:t>Afterglow models are available at </a:t>
            </a:r>
            <a:r>
              <a:rPr lang="en-US" sz="2800" b="1" dirty="0" err="1" smtClean="0">
                <a:latin typeface="PT Serif"/>
                <a:cs typeface="PT Serif"/>
              </a:rPr>
              <a:t>science.oregonstate.edu</a:t>
            </a:r>
            <a:r>
              <a:rPr lang="en-US" sz="2800" b="1" dirty="0" smtClean="0">
                <a:latin typeface="PT Serif"/>
                <a:cs typeface="PT Serif"/>
              </a:rPr>
              <a:t>/~</a:t>
            </a:r>
            <a:r>
              <a:rPr lang="en-US" sz="2800" b="1" dirty="0" err="1" smtClean="0">
                <a:latin typeface="PT Serif"/>
                <a:cs typeface="PT Serif"/>
              </a:rPr>
              <a:t>lazzati</a:t>
            </a:r>
            <a:r>
              <a:rPr lang="en-US" sz="2800" b="1" dirty="0" smtClean="0">
                <a:latin typeface="PT Serif"/>
                <a:cs typeface="PT Serif"/>
              </a:rPr>
              <a:t>/</a:t>
            </a:r>
            <a:r>
              <a:rPr lang="en-US" sz="2800" b="1" dirty="0" err="1" smtClean="0">
                <a:latin typeface="PT Serif"/>
                <a:cs typeface="PT Serif"/>
              </a:rPr>
              <a:t>cocoon.html</a:t>
            </a:r>
            <a:endParaRPr lang="en-US" sz="3200" b="1" dirty="0">
              <a:latin typeface="PT Serif"/>
              <a:cs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161553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 rot="7869564">
            <a:off x="1293693" y="2711218"/>
            <a:ext cx="6265333" cy="2931343"/>
          </a:xfrm>
          <a:prstGeom prst="ellipse">
            <a:avLst/>
          </a:prstGeom>
          <a:gradFill flip="none" rotWithShape="1">
            <a:gsLst>
              <a:gs pos="40000">
                <a:srgbClr val="3366FF"/>
              </a:gs>
              <a:gs pos="100000">
                <a:srgbClr val="FFFFFF"/>
              </a:gs>
              <a:gs pos="9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299777" y="4041161"/>
            <a:ext cx="203813" cy="1987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3311270">
            <a:off x="4933641" y="2083907"/>
            <a:ext cx="713344" cy="2186291"/>
          </a:xfrm>
          <a:prstGeom prst="triangle">
            <a:avLst/>
          </a:prstGeom>
          <a:gradFill flip="none" rotWithShape="1">
            <a:gsLst>
              <a:gs pos="46000">
                <a:srgbClr val="FF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2503827">
            <a:off x="3152871" y="3995330"/>
            <a:ext cx="713344" cy="2186291"/>
          </a:xfrm>
          <a:prstGeom prst="triangle">
            <a:avLst/>
          </a:prstGeom>
          <a:gradFill flip="none" rotWithShape="1">
            <a:gsLst>
              <a:gs pos="49000">
                <a:srgbClr val="FF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4751965">
            <a:off x="6279781" y="2659809"/>
            <a:ext cx="587269" cy="4337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5627979">
            <a:off x="1939813" y="5251687"/>
            <a:ext cx="587269" cy="4337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5150745" y="1718612"/>
            <a:ext cx="602217" cy="4230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076901" y="6128075"/>
            <a:ext cx="602217" cy="4230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2801940">
            <a:off x="3378009" y="5564328"/>
            <a:ext cx="602217" cy="423017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2709548">
            <a:off x="3249073" y="4181618"/>
            <a:ext cx="587269" cy="433784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3105086">
            <a:off x="2562401" y="4769519"/>
            <a:ext cx="587269" cy="433784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531003">
            <a:off x="4739205" y="2337124"/>
            <a:ext cx="602217" cy="423017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2658333">
            <a:off x="3998668" y="4720951"/>
            <a:ext cx="602217" cy="423017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3400123">
            <a:off x="5785092" y="3127828"/>
            <a:ext cx="602217" cy="423017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111089">
            <a:off x="4329547" y="2993260"/>
            <a:ext cx="602217" cy="423017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3469321">
            <a:off x="5067419" y="3528988"/>
            <a:ext cx="602217" cy="423017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2499476">
            <a:off x="5008627" y="2065724"/>
            <a:ext cx="534064" cy="2278093"/>
          </a:xfrm>
          <a:custGeom>
            <a:avLst/>
            <a:gdLst>
              <a:gd name="connsiteX0" fmla="*/ 16287 w 618831"/>
              <a:gd name="connsiteY0" fmla="*/ 0 h 1884295"/>
              <a:gd name="connsiteX1" fmla="*/ 28987 w 618831"/>
              <a:gd name="connsiteY1" fmla="*/ 1409700 h 1884295"/>
              <a:gd name="connsiteX2" fmla="*/ 282987 w 618831"/>
              <a:gd name="connsiteY2" fmla="*/ 1879600 h 1884295"/>
              <a:gd name="connsiteX3" fmla="*/ 536987 w 618831"/>
              <a:gd name="connsiteY3" fmla="*/ 1587500 h 1884295"/>
              <a:gd name="connsiteX4" fmla="*/ 613187 w 618831"/>
              <a:gd name="connsiteY4" fmla="*/ 622300 h 1884295"/>
              <a:gd name="connsiteX5" fmla="*/ 613187 w 618831"/>
              <a:gd name="connsiteY5" fmla="*/ 63500 h 188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831" h="1884295">
                <a:moveTo>
                  <a:pt x="16287" y="0"/>
                </a:moveTo>
                <a:cubicBezTo>
                  <a:pt x="412" y="548216"/>
                  <a:pt x="-15463" y="1096433"/>
                  <a:pt x="28987" y="1409700"/>
                </a:cubicBezTo>
                <a:cubicBezTo>
                  <a:pt x="73437" y="1722967"/>
                  <a:pt x="198320" y="1849967"/>
                  <a:pt x="282987" y="1879600"/>
                </a:cubicBezTo>
                <a:cubicBezTo>
                  <a:pt x="367654" y="1909233"/>
                  <a:pt x="481954" y="1797050"/>
                  <a:pt x="536987" y="1587500"/>
                </a:cubicBezTo>
                <a:cubicBezTo>
                  <a:pt x="592020" y="1377950"/>
                  <a:pt x="600487" y="876300"/>
                  <a:pt x="613187" y="622300"/>
                </a:cubicBezTo>
                <a:cubicBezTo>
                  <a:pt x="625887" y="368300"/>
                  <a:pt x="613187" y="63500"/>
                  <a:pt x="613187" y="63500"/>
                </a:cubicBezTo>
              </a:path>
            </a:pathLst>
          </a:custGeom>
          <a:gradFill flip="none" rotWithShape="1">
            <a:gsLst>
              <a:gs pos="50000">
                <a:srgbClr val="FFFF00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3305633">
            <a:off x="3285409" y="3925199"/>
            <a:ext cx="534064" cy="2278093"/>
          </a:xfrm>
          <a:custGeom>
            <a:avLst/>
            <a:gdLst>
              <a:gd name="connsiteX0" fmla="*/ 16287 w 618831"/>
              <a:gd name="connsiteY0" fmla="*/ 0 h 1884295"/>
              <a:gd name="connsiteX1" fmla="*/ 28987 w 618831"/>
              <a:gd name="connsiteY1" fmla="*/ 1409700 h 1884295"/>
              <a:gd name="connsiteX2" fmla="*/ 282987 w 618831"/>
              <a:gd name="connsiteY2" fmla="*/ 1879600 h 1884295"/>
              <a:gd name="connsiteX3" fmla="*/ 536987 w 618831"/>
              <a:gd name="connsiteY3" fmla="*/ 1587500 h 1884295"/>
              <a:gd name="connsiteX4" fmla="*/ 613187 w 618831"/>
              <a:gd name="connsiteY4" fmla="*/ 622300 h 1884295"/>
              <a:gd name="connsiteX5" fmla="*/ 613187 w 618831"/>
              <a:gd name="connsiteY5" fmla="*/ 63500 h 188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831" h="1884295">
                <a:moveTo>
                  <a:pt x="16287" y="0"/>
                </a:moveTo>
                <a:cubicBezTo>
                  <a:pt x="412" y="548216"/>
                  <a:pt x="-15463" y="1096433"/>
                  <a:pt x="28987" y="1409700"/>
                </a:cubicBezTo>
                <a:cubicBezTo>
                  <a:pt x="73437" y="1722967"/>
                  <a:pt x="198320" y="1849967"/>
                  <a:pt x="282987" y="1879600"/>
                </a:cubicBezTo>
                <a:cubicBezTo>
                  <a:pt x="367654" y="1909233"/>
                  <a:pt x="481954" y="1797050"/>
                  <a:pt x="536987" y="1587500"/>
                </a:cubicBezTo>
                <a:cubicBezTo>
                  <a:pt x="592020" y="1377950"/>
                  <a:pt x="600487" y="876300"/>
                  <a:pt x="613187" y="622300"/>
                </a:cubicBezTo>
                <a:cubicBezTo>
                  <a:pt x="625887" y="368300"/>
                  <a:pt x="613187" y="63500"/>
                  <a:pt x="613187" y="63500"/>
                </a:cubicBezTo>
              </a:path>
            </a:pathLst>
          </a:custGeom>
          <a:gradFill flip="none" rotWithShape="1">
            <a:gsLst>
              <a:gs pos="50000">
                <a:srgbClr val="FFFF00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hord 24"/>
          <p:cNvSpPr/>
          <p:nvPr/>
        </p:nvSpPr>
        <p:spPr>
          <a:xfrm rot="20033484">
            <a:off x="2253428" y="5563352"/>
            <a:ext cx="798266" cy="894392"/>
          </a:xfrm>
          <a:prstGeom prst="chord">
            <a:avLst/>
          </a:prstGeom>
          <a:gradFill flip="none" rotWithShape="1">
            <a:gsLst>
              <a:gs pos="21000">
                <a:srgbClr val="FF0000"/>
              </a:gs>
              <a:gs pos="100000">
                <a:srgbClr val="FFFFFF"/>
              </a:gs>
            </a:gsLst>
            <a:lin ang="894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ord 4"/>
          <p:cNvSpPr/>
          <p:nvPr/>
        </p:nvSpPr>
        <p:spPr>
          <a:xfrm rot="8949319">
            <a:off x="5751619" y="1792428"/>
            <a:ext cx="798266" cy="894392"/>
          </a:xfrm>
          <a:prstGeom prst="chord">
            <a:avLst/>
          </a:prstGeom>
          <a:gradFill flip="none" rotWithShape="1">
            <a:gsLst>
              <a:gs pos="21000">
                <a:srgbClr val="FF0000"/>
              </a:gs>
              <a:gs pos="100000">
                <a:srgbClr val="FFFFFF"/>
              </a:gs>
            </a:gsLst>
            <a:lin ang="894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3749449">
            <a:off x="3404648" y="1972033"/>
            <a:ext cx="585567" cy="5095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4445088">
            <a:off x="4535264" y="1189060"/>
            <a:ext cx="585567" cy="5095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3390590">
            <a:off x="2530186" y="2821566"/>
            <a:ext cx="600472" cy="496884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2423799">
            <a:off x="1792111" y="3766992"/>
            <a:ext cx="600472" cy="496884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892655">
            <a:off x="6751416" y="3462011"/>
            <a:ext cx="600472" cy="496884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2014614">
            <a:off x="6037278" y="4647567"/>
            <a:ext cx="600472" cy="496884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2708103">
            <a:off x="5295283" y="5462102"/>
            <a:ext cx="585567" cy="5095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2816000">
            <a:off x="4395390" y="6195117"/>
            <a:ext cx="585567" cy="5095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89677" y="178502"/>
            <a:ext cx="7315200" cy="1154097"/>
          </a:xfrm>
        </p:spPr>
        <p:txBody>
          <a:bodyPr>
            <a:scene3d>
              <a:camera prst="orthographicFront"/>
              <a:lightRig rig="threePt" dir="t"/>
            </a:scene3d>
            <a:sp3d extrusionH="25400" contourW="12700">
              <a:contourClr>
                <a:schemeClr val="tx1"/>
              </a:contourClr>
            </a:sp3d>
          </a:bodyPr>
          <a:lstStyle/>
          <a:p>
            <a:r>
              <a:rPr lang="en-US" b="1" dirty="0" smtClean="0"/>
              <a:t>Cocoon: what is it?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017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25" grpId="0" animBg="1"/>
      <p:bldP spid="5" grpId="0" animBg="1"/>
      <p:bldP spid="7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coon_mov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7821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8667" y="112889"/>
            <a:ext cx="3577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Ron Howard et al. (1985)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55234" y="1464919"/>
            <a:ext cx="2612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/>
              <a:t>Begelman</a:t>
            </a:r>
            <a:r>
              <a:rPr lang="en-US" b="1" dirty="0" smtClean="0"/>
              <a:t> &amp; </a:t>
            </a:r>
            <a:r>
              <a:rPr lang="en-US" b="1" dirty="0" err="1" smtClean="0"/>
              <a:t>Cioffi</a:t>
            </a:r>
            <a:r>
              <a:rPr lang="en-US" b="1" dirty="0" smtClean="0"/>
              <a:t> 1989</a:t>
            </a:r>
          </a:p>
          <a:p>
            <a:pPr algn="r"/>
            <a:r>
              <a:rPr lang="en-US" b="1" dirty="0" err="1" smtClean="0"/>
              <a:t>Matzner</a:t>
            </a:r>
            <a:r>
              <a:rPr lang="en-US" b="1" dirty="0" smtClean="0"/>
              <a:t> 2003</a:t>
            </a:r>
          </a:p>
          <a:p>
            <a:pPr algn="r"/>
            <a:r>
              <a:rPr lang="en-US" b="1" dirty="0" smtClean="0"/>
              <a:t>DL &amp; </a:t>
            </a:r>
            <a:r>
              <a:rPr lang="en-US" b="1" dirty="0" err="1" smtClean="0"/>
              <a:t>Begelman</a:t>
            </a:r>
            <a:r>
              <a:rPr lang="en-US" b="1" dirty="0" smtClean="0"/>
              <a:t> 2005</a:t>
            </a:r>
          </a:p>
          <a:p>
            <a:pPr algn="r"/>
            <a:r>
              <a:rPr lang="en-US" b="1" dirty="0" smtClean="0"/>
              <a:t>Bromberg et al. 2011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96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The question:</a:t>
            </a:r>
            <a:endParaRPr lang="en-US" sz="66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1750939"/>
            <a:ext cx="7770813" cy="38652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Does </a:t>
            </a:r>
          </a:p>
          <a:p>
            <a:r>
              <a:rPr lang="en-US" b="1" dirty="0" smtClean="0"/>
              <a:t>GW170817/GRB170817A represent a new class of transients or is it just a regular short GRB seen off-axis?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339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25400" contourW="12700">
              <a:contourClr>
                <a:schemeClr val="tx1"/>
              </a:contourClr>
            </a:sp3d>
          </a:bodyPr>
          <a:lstStyle/>
          <a:p>
            <a:r>
              <a:rPr lang="en-US" sz="6000" b="1" dirty="0" smtClean="0"/>
              <a:t>Analytic cocoons</a:t>
            </a:r>
            <a:endParaRPr lang="en-US" sz="6000" b="1" dirty="0"/>
          </a:p>
        </p:txBody>
      </p:sp>
      <p:sp>
        <p:nvSpPr>
          <p:cNvPr id="36" name="Freeform 35"/>
          <p:cNvSpPr/>
          <p:nvPr/>
        </p:nvSpPr>
        <p:spPr>
          <a:xfrm rot="2499476">
            <a:off x="4336042" y="4614410"/>
            <a:ext cx="399344" cy="1746792"/>
          </a:xfrm>
          <a:custGeom>
            <a:avLst/>
            <a:gdLst>
              <a:gd name="connsiteX0" fmla="*/ 16287 w 618831"/>
              <a:gd name="connsiteY0" fmla="*/ 0 h 1884295"/>
              <a:gd name="connsiteX1" fmla="*/ 28987 w 618831"/>
              <a:gd name="connsiteY1" fmla="*/ 1409700 h 1884295"/>
              <a:gd name="connsiteX2" fmla="*/ 282987 w 618831"/>
              <a:gd name="connsiteY2" fmla="*/ 1879600 h 1884295"/>
              <a:gd name="connsiteX3" fmla="*/ 536987 w 618831"/>
              <a:gd name="connsiteY3" fmla="*/ 1587500 h 1884295"/>
              <a:gd name="connsiteX4" fmla="*/ 613187 w 618831"/>
              <a:gd name="connsiteY4" fmla="*/ 622300 h 1884295"/>
              <a:gd name="connsiteX5" fmla="*/ 613187 w 618831"/>
              <a:gd name="connsiteY5" fmla="*/ 63500 h 188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831" h="1884295">
                <a:moveTo>
                  <a:pt x="16287" y="0"/>
                </a:moveTo>
                <a:cubicBezTo>
                  <a:pt x="412" y="548216"/>
                  <a:pt x="-15463" y="1096433"/>
                  <a:pt x="28987" y="1409700"/>
                </a:cubicBezTo>
                <a:cubicBezTo>
                  <a:pt x="73437" y="1722967"/>
                  <a:pt x="198320" y="1849967"/>
                  <a:pt x="282987" y="1879600"/>
                </a:cubicBezTo>
                <a:cubicBezTo>
                  <a:pt x="367654" y="1909233"/>
                  <a:pt x="481954" y="1797050"/>
                  <a:pt x="536987" y="1587500"/>
                </a:cubicBezTo>
                <a:cubicBezTo>
                  <a:pt x="592020" y="1377950"/>
                  <a:pt x="600487" y="876300"/>
                  <a:pt x="613187" y="622300"/>
                </a:cubicBezTo>
                <a:cubicBezTo>
                  <a:pt x="625887" y="368300"/>
                  <a:pt x="613187" y="63500"/>
                  <a:pt x="613187" y="63500"/>
                </a:cubicBezTo>
              </a:path>
            </a:pathLst>
          </a:custGeom>
          <a:gradFill flip="none" rotWithShape="1">
            <a:gsLst>
              <a:gs pos="50000">
                <a:srgbClr val="FFFF00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13311270">
            <a:off x="4240794" y="1866443"/>
            <a:ext cx="533400" cy="1676400"/>
          </a:xfrm>
          <a:prstGeom prst="triangle">
            <a:avLst/>
          </a:prstGeom>
          <a:gradFill flip="none" rotWithShape="1">
            <a:gsLst>
              <a:gs pos="46000">
                <a:srgbClr val="FF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ocoon0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4"/>
          <a:stretch/>
        </p:blipFill>
        <p:spPr>
          <a:xfrm>
            <a:off x="524934" y="3048000"/>
            <a:ext cx="2518514" cy="1527505"/>
          </a:xfrm>
          <a:prstGeom prst="rect">
            <a:avLst/>
          </a:prstGeom>
        </p:spPr>
      </p:pic>
      <p:pic>
        <p:nvPicPr>
          <p:cNvPr id="10" name="Picture 9" descr="cocoon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615" y="5065888"/>
            <a:ext cx="3540251" cy="985638"/>
          </a:xfrm>
          <a:prstGeom prst="rect">
            <a:avLst/>
          </a:prstGeom>
        </p:spPr>
      </p:pic>
      <p:pic>
        <p:nvPicPr>
          <p:cNvPr id="11" name="Picture 10" descr="cocoon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2019300"/>
            <a:ext cx="3073400" cy="1028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24888" y="6391147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DL + </a:t>
            </a:r>
            <a:r>
              <a:rPr lang="en-US" sz="2000" b="1" dirty="0" smtClean="0"/>
              <a:t>2017a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3292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per1_Puls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6" y="1411111"/>
            <a:ext cx="6722533" cy="498003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615722" y="2102555"/>
            <a:ext cx="1143000" cy="0"/>
          </a:xfrm>
          <a:prstGeom prst="straightConnector1">
            <a:avLst/>
          </a:prstGeom>
          <a:ln w="57150" cmpd="sng"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67289" y="2438399"/>
            <a:ext cx="0" cy="3361268"/>
          </a:xfrm>
          <a:prstGeom prst="straightConnector1">
            <a:avLst/>
          </a:prstGeom>
          <a:ln w="57150" cmpd="sng"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24888" y="6391147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DL + </a:t>
            </a:r>
            <a:r>
              <a:rPr lang="en-US" sz="2000" b="1" dirty="0" smtClean="0"/>
              <a:t>2017a</a:t>
            </a:r>
            <a:endParaRPr lang="en-US" sz="2000" b="1" dirty="0"/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25400" contourW="12700">
              <a:contourClr>
                <a:schemeClr val="tx1"/>
              </a:contourClr>
            </a:sp3d>
          </a:bodyPr>
          <a:lstStyle/>
          <a:p>
            <a:r>
              <a:rPr lang="en-US" sz="6000" b="1" dirty="0" smtClean="0"/>
              <a:t>Analytic cocoons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13544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1665"/>
            <a:ext cx="7770813" cy="121953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Numerical cocoons</a:t>
            </a:r>
            <a:endParaRPr lang="en-US" sz="6000" b="1" dirty="0"/>
          </a:p>
        </p:txBody>
      </p:sp>
      <p:pic>
        <p:nvPicPr>
          <p:cNvPr id="3" name="Picture 2" descr="3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78" y="1964086"/>
            <a:ext cx="6148211" cy="4423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24888" y="6391147"/>
            <a:ext cx="152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DL + </a:t>
            </a:r>
            <a:r>
              <a:rPr lang="en-US" sz="2000" b="1" dirty="0" smtClean="0"/>
              <a:t>2017b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2097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9998"/>
            <a:ext cx="7770813" cy="121953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Numerical cocoons</a:t>
            </a:r>
            <a:endParaRPr lang="en-US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24888" y="6391147"/>
            <a:ext cx="152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DL + 2017b</a:t>
            </a:r>
            <a:endParaRPr lang="en-US" sz="2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2" y="2512195"/>
            <a:ext cx="5644444" cy="4279062"/>
            <a:chOff x="2469445" y="2512195"/>
            <a:chExt cx="4572000" cy="3764414"/>
          </a:xfrm>
        </p:grpSpPr>
        <p:pic>
          <p:nvPicPr>
            <p:cNvPr id="7" name="Picture 6" descr="Paper2_Energy_solo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445" y="2512195"/>
              <a:ext cx="4572000" cy="3764414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3011312" y="3570744"/>
              <a:ext cx="657577" cy="0"/>
            </a:xfrm>
            <a:prstGeom prst="line">
              <a:avLst/>
            </a:prstGeom>
            <a:ln w="5715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668889" y="3560866"/>
              <a:ext cx="0" cy="1076678"/>
            </a:xfrm>
            <a:prstGeom prst="line">
              <a:avLst/>
            </a:prstGeom>
            <a:ln w="5715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668889" y="4602266"/>
              <a:ext cx="2879819" cy="0"/>
            </a:xfrm>
            <a:prstGeom prst="line">
              <a:avLst/>
            </a:prstGeom>
            <a:ln w="5715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58527" y="1494717"/>
            <a:ext cx="8098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Not really a </a:t>
            </a:r>
            <a:r>
              <a:rPr lang="en-US" sz="2800" b="1" dirty="0" err="1" smtClean="0"/>
              <a:t>jey+cocoon</a:t>
            </a:r>
            <a:r>
              <a:rPr lang="en-US" sz="2800" b="1" dirty="0" smtClean="0"/>
              <a:t> anymore. </a:t>
            </a:r>
          </a:p>
          <a:p>
            <a:pPr algn="ctr"/>
            <a:r>
              <a:rPr lang="en-US" sz="2800" b="1" dirty="0" smtClean="0"/>
              <a:t>More </a:t>
            </a:r>
            <a:r>
              <a:rPr lang="en-US" sz="2800" b="1" dirty="0" smtClean="0"/>
              <a:t>like a structured jet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6917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1638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GRB170817A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17" y="2132110"/>
            <a:ext cx="7770813" cy="427433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Delay: ~2s</a:t>
            </a:r>
          </a:p>
          <a:p>
            <a:r>
              <a:rPr lang="en-US" sz="2000" b="1" dirty="0" smtClean="0"/>
              <a:t>Duration: ~2s</a:t>
            </a:r>
          </a:p>
          <a:p>
            <a:r>
              <a:rPr lang="en-US" sz="2000" b="1" dirty="0" smtClean="0"/>
              <a:t> </a:t>
            </a:r>
            <a:r>
              <a:rPr lang="en-US" sz="2000" b="1" dirty="0" err="1" smtClean="0"/>
              <a:t>Fluence</a:t>
            </a:r>
            <a:r>
              <a:rPr lang="en-US" sz="2000" b="1" dirty="0" smtClean="0"/>
              <a:t>: ~2x10</a:t>
            </a:r>
            <a:r>
              <a:rPr lang="en-US" sz="2000" b="1" baseline="30000" dirty="0" smtClean="0"/>
              <a:t>-7</a:t>
            </a:r>
            <a:r>
              <a:rPr lang="en-US" sz="2000" b="1" dirty="0" smtClean="0"/>
              <a:t> erg cm</a:t>
            </a:r>
            <a:r>
              <a:rPr lang="en-US" sz="2000" b="1" baseline="30000" dirty="0" smtClean="0"/>
              <a:t>-2</a:t>
            </a:r>
            <a:r>
              <a:rPr lang="en-US" sz="2000" b="1" dirty="0" smtClean="0"/>
              <a:t> s</a:t>
            </a:r>
            <a:r>
              <a:rPr lang="en-US" sz="2000" b="1" baseline="30000" dirty="0" smtClean="0"/>
              <a:t>-1</a:t>
            </a:r>
            <a:endParaRPr lang="en-US" sz="2000" b="1" dirty="0" smtClean="0"/>
          </a:p>
          <a:p>
            <a:r>
              <a:rPr lang="en-US" sz="2000" b="1" dirty="0" smtClean="0"/>
              <a:t>Distance: ~40 </a:t>
            </a:r>
            <a:r>
              <a:rPr lang="en-US" sz="2000" b="1" dirty="0" err="1" smtClean="0"/>
              <a:t>Mpc</a:t>
            </a:r>
            <a:endParaRPr lang="en-US" sz="2000" b="1" dirty="0" smtClean="0"/>
          </a:p>
          <a:p>
            <a:r>
              <a:rPr lang="en-US" sz="2000" b="1" dirty="0" err="1" smtClean="0"/>
              <a:t>Iso</a:t>
            </a:r>
            <a:r>
              <a:rPr lang="en-US" sz="2000" b="1" dirty="0" smtClean="0"/>
              <a:t> Energy: ~10</a:t>
            </a:r>
            <a:r>
              <a:rPr lang="en-US" sz="2000" b="1" baseline="30000" dirty="0" smtClean="0"/>
              <a:t>47</a:t>
            </a:r>
            <a:r>
              <a:rPr lang="en-US" sz="2000" b="1" dirty="0" smtClean="0"/>
              <a:t> erg</a:t>
            </a:r>
          </a:p>
          <a:p>
            <a:r>
              <a:rPr lang="en-US" sz="2000" b="1" dirty="0" err="1" smtClean="0">
                <a:latin typeface="Symbol" charset="2"/>
                <a:cs typeface="Symbol" charset="2"/>
              </a:rPr>
              <a:t>n</a:t>
            </a:r>
            <a:r>
              <a:rPr lang="en-US" sz="2000" b="1" dirty="0" err="1" smtClean="0"/>
              <a:t>F</a:t>
            </a:r>
            <a:r>
              <a:rPr lang="en-US" sz="2000" b="1" dirty="0" smtClean="0"/>
              <a:t>(</a:t>
            </a:r>
            <a:r>
              <a:rPr lang="en-US" sz="2000" b="1" dirty="0" smtClean="0">
                <a:latin typeface="Symbol" charset="2"/>
                <a:cs typeface="Symbol" charset="2"/>
              </a:rPr>
              <a:t>n</a:t>
            </a:r>
            <a:r>
              <a:rPr lang="en-US" sz="2000" b="1" dirty="0" smtClean="0"/>
              <a:t>) peak: ~200 </a:t>
            </a:r>
            <a:r>
              <a:rPr lang="en-US" sz="2000" b="1" dirty="0" err="1" smtClean="0"/>
              <a:t>keV</a:t>
            </a:r>
            <a:endParaRPr lang="en-US" sz="2000" b="1" dirty="0" smtClean="0"/>
          </a:p>
          <a:p>
            <a:r>
              <a:rPr lang="en-US" sz="2000" b="1" dirty="0" err="1" smtClean="0">
                <a:latin typeface="Symbol" charset="2"/>
                <a:cs typeface="Symbol" charset="2"/>
              </a:rPr>
              <a:t>q</a:t>
            </a:r>
            <a:r>
              <a:rPr lang="en-US" sz="2000" b="1" baseline="-25000" dirty="0" err="1" smtClean="0"/>
              <a:t>obs</a:t>
            </a:r>
            <a:r>
              <a:rPr lang="en-US" sz="2000" b="1" dirty="0" smtClean="0"/>
              <a:t>&lt;30</a:t>
            </a:r>
            <a:r>
              <a:rPr lang="en-US" sz="2000" b="1" baseline="30000" dirty="0" smtClean="0"/>
              <a:t>o</a:t>
            </a:r>
            <a:endParaRPr lang="en-US" sz="2000" b="1" baseline="30000" dirty="0"/>
          </a:p>
        </p:txBody>
      </p:sp>
      <p:pic>
        <p:nvPicPr>
          <p:cNvPr id="6" name="Picture 5" descr="GRBpuls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7" y="2235119"/>
            <a:ext cx="4594674" cy="2988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8407" y="1429335"/>
            <a:ext cx="2520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Abbott et al. 2017</a:t>
            </a:r>
          </a:p>
          <a:p>
            <a:r>
              <a:rPr lang="en-US" sz="2000" b="1" dirty="0" smtClean="0"/>
              <a:t>Goldstein et al. 2017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9921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4493</TotalTime>
  <Words>413</Words>
  <Application>Microsoft Macintosh PowerPoint</Application>
  <PresentationFormat>On-screen Show (4:3)</PresentationFormat>
  <Paragraphs>87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Story</vt:lpstr>
      <vt:lpstr>Cocoons, structured jets, binary neutron star mergers,  and GW170817</vt:lpstr>
      <vt:lpstr>Cocoon: what is it?</vt:lpstr>
      <vt:lpstr>PowerPoint Presentation</vt:lpstr>
      <vt:lpstr>The question:</vt:lpstr>
      <vt:lpstr>Analytic cocoons</vt:lpstr>
      <vt:lpstr>Analytic cocoons</vt:lpstr>
      <vt:lpstr>Numerical cocoons</vt:lpstr>
      <vt:lpstr>Numerical cocoons</vt:lpstr>
      <vt:lpstr>GRB170817A</vt:lpstr>
      <vt:lpstr>Numerical Cocoons:  prompt emission</vt:lpstr>
      <vt:lpstr>Numerical Cocoons:  prompt emission</vt:lpstr>
      <vt:lpstr>Afterglow Data</vt:lpstr>
      <vt:lpstr>Afterglow Data &amp; Models</vt:lpstr>
      <vt:lpstr>Afterglow Data &amp; Models</vt:lpstr>
      <vt:lpstr>PowerPoint Presentation</vt:lpstr>
      <vt:lpstr>Conclusions/Discussion</vt:lpstr>
      <vt:lpstr>Conclusions/Discussion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simulations of the propagation of GRB jets (and GRB170817A)</dc:title>
  <dc:creator>Davide Lazzati</dc:creator>
  <cp:lastModifiedBy>Davide Lazzati</cp:lastModifiedBy>
  <cp:revision>205</cp:revision>
  <dcterms:created xsi:type="dcterms:W3CDTF">2017-11-06T05:31:40Z</dcterms:created>
  <dcterms:modified xsi:type="dcterms:W3CDTF">2017-12-13T03:29:14Z</dcterms:modified>
</cp:coreProperties>
</file>